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54"/>
  </p:notesMasterIdLst>
  <p:sldIdLst>
    <p:sldId id="256" r:id="rId3"/>
    <p:sldId id="257" r:id="rId4"/>
    <p:sldId id="405" r:id="rId5"/>
    <p:sldId id="461" r:id="rId6"/>
    <p:sldId id="258" r:id="rId7"/>
    <p:sldId id="408" r:id="rId8"/>
    <p:sldId id="418" r:id="rId9"/>
    <p:sldId id="417" r:id="rId10"/>
    <p:sldId id="259" r:id="rId11"/>
    <p:sldId id="379" r:id="rId12"/>
    <p:sldId id="380" r:id="rId13"/>
    <p:sldId id="381" r:id="rId14"/>
    <p:sldId id="391" r:id="rId15"/>
    <p:sldId id="382" r:id="rId16"/>
    <p:sldId id="383" r:id="rId17"/>
    <p:sldId id="384" r:id="rId18"/>
    <p:sldId id="409" r:id="rId19"/>
    <p:sldId id="385" r:id="rId20"/>
    <p:sldId id="386" r:id="rId21"/>
    <p:sldId id="387" r:id="rId22"/>
    <p:sldId id="388" r:id="rId23"/>
    <p:sldId id="392" r:id="rId24"/>
    <p:sldId id="410" r:id="rId25"/>
    <p:sldId id="462" r:id="rId26"/>
    <p:sldId id="393" r:id="rId27"/>
    <p:sldId id="412" r:id="rId28"/>
    <p:sldId id="413" r:id="rId29"/>
    <p:sldId id="411" r:id="rId30"/>
    <p:sldId id="394" r:id="rId31"/>
    <p:sldId id="395" r:id="rId32"/>
    <p:sldId id="396" r:id="rId33"/>
    <p:sldId id="397" r:id="rId34"/>
    <p:sldId id="398" r:id="rId35"/>
    <p:sldId id="414" r:id="rId36"/>
    <p:sldId id="415" r:id="rId37"/>
    <p:sldId id="416" r:id="rId38"/>
    <p:sldId id="419" r:id="rId39"/>
    <p:sldId id="420" r:id="rId40"/>
    <p:sldId id="421" r:id="rId41"/>
    <p:sldId id="459" r:id="rId42"/>
    <p:sldId id="422" r:id="rId43"/>
    <p:sldId id="400" r:id="rId44"/>
    <p:sldId id="455" r:id="rId45"/>
    <p:sldId id="456" r:id="rId46"/>
    <p:sldId id="457" r:id="rId47"/>
    <p:sldId id="458" r:id="rId48"/>
    <p:sldId id="423" r:id="rId49"/>
    <p:sldId id="460" r:id="rId50"/>
    <p:sldId id="425" r:id="rId51"/>
    <p:sldId id="426" r:id="rId52"/>
    <p:sldId id="427" r:id="rId53"/>
  </p:sldIdLst>
  <p:sldSz cx="9906000" cy="6858000" type="A4"/>
  <p:notesSz cx="9236075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>
      <p:cViewPr varScale="1">
        <p:scale>
          <a:sx n="107" d="100"/>
          <a:sy n="107" d="100"/>
        </p:scale>
        <p:origin x="1504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GB"/>
              <a:t>Click to edit the notes format</a:t>
            </a:r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GB"/>
              <a:t>&lt;header&gt;</a:t>
            </a:r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GB"/>
              <a:t>&lt;date/time&gt;</a:t>
            </a:r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GB"/>
              <a:t>&lt;footer&gt;</a:t>
            </a:r>
            <a:endParaRPr/>
          </a:p>
        </p:txBody>
      </p:sp>
      <p:sp>
        <p:nvSpPr>
          <p:cNvPr id="16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71C13141-A191-41F1-8101-6171913121B1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74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42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C1D161A1-71E1-4161-B171-41D16141A101}" type="slidenum">
              <a:rPr lang="en-GB">
                <a:solidFill>
                  <a:srgbClr val="000000"/>
                </a:solidFill>
                <a:latin typeface="Constantia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42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C1D161A1-71E1-4161-B171-41D16141A101}" type="slidenum">
              <a:rPr lang="en-GB">
                <a:solidFill>
                  <a:srgbClr val="000000"/>
                </a:solidFill>
                <a:latin typeface="Constantia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" cy="360"/>
          </a:xfrm>
          <a:prstGeom prst="rect">
            <a:avLst/>
          </a:prstGeom>
        </p:spPr>
      </p:sp>
      <p:sp>
        <p:nvSpPr>
          <p:cNvPr id="542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C1D161A1-71E1-4161-B171-41D16141A101}" type="slidenum">
              <a:rPr lang="en-GB">
                <a:solidFill>
                  <a:srgbClr val="000000"/>
                </a:solidFill>
                <a:latin typeface="Constantia"/>
                <a:ea typeface="+mn-ea"/>
              </a:r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491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91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5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9388" y="525463"/>
            <a:ext cx="37973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C13141-A191-41F1-8101-6171913121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0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979D270-091F-494F-A3F8-BBEC16AB2EFA}" type="datetime1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7CCAA9C-7A55-496A-8D4A-D9AA7AA3B2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06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3DBFFD3-5BBD-4C32-B428-17908F7DDC37}" type="datetime1">
              <a:rPr lang="en-GB" smtClean="0"/>
              <a:t>17/04/2023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7CCAA9C-7A55-496A-8D4A-D9AA7AA3B2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29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1769272D-8C9D-4683-BEF5-E03BD3F66921}" type="datetime1">
              <a:rPr lang="en-GB" smtClean="0"/>
              <a:t>17/04/2023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7CCAA9C-7A55-496A-8D4A-D9AA7AA3B2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20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0440" y="-7920"/>
            <a:ext cx="9921960" cy="1036800"/>
          </a:xfrm>
          <a:prstGeom prst="rect">
            <a:avLst/>
          </a:prstGeom>
          <a:gradFill>
            <a:gsLst>
              <a:gs pos="0">
                <a:srgbClr val="0074A0"/>
              </a:gs>
              <a:gs pos="100000">
                <a:srgbClr val="00C4CD"/>
              </a:gs>
            </a:gsLst>
            <a:lin ang="5400000"/>
          </a:gradFill>
        </p:spPr>
      </p:sp>
      <p:sp>
        <p:nvSpPr>
          <p:cNvPr id="7" name="CustomShape 2"/>
          <p:cNvSpPr/>
          <p:nvPr/>
        </p:nvSpPr>
        <p:spPr>
          <a:xfrm>
            <a:off x="4746600" y="-7920"/>
            <a:ext cx="5154840" cy="633600"/>
          </a:xfrm>
          <a:prstGeom prst="rect">
            <a:avLst/>
          </a:prstGeom>
          <a:gradFill>
            <a:gsLst>
              <a:gs pos="0">
                <a:srgbClr val="00A0A8"/>
              </a:gs>
              <a:gs pos="100000">
                <a:srgbClr val="008ABF"/>
              </a:gs>
            </a:gsLst>
            <a:lin ang="5400000"/>
          </a:gradFill>
        </p:spPr>
      </p:sp>
      <p:sp>
        <p:nvSpPr>
          <p:cNvPr id="2" name="CustomShape 3"/>
          <p:cNvSpPr/>
          <p:nvPr/>
        </p:nvSpPr>
        <p:spPr>
          <a:xfrm>
            <a:off x="-30600" y="440640"/>
            <a:ext cx="9921960" cy="642960"/>
          </a:xfrm>
          <a:prstGeom prst="rect">
            <a:avLst/>
          </a:prstGeom>
          <a:ln w="10800">
            <a:solidFill>
              <a:srgbClr val="008ABF"/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-22320" y="514080"/>
            <a:ext cx="9935640" cy="524520"/>
          </a:xfrm>
          <a:prstGeom prst="rect">
            <a:avLst/>
          </a:prstGeom>
          <a:ln w="9360">
            <a:solidFill>
              <a:srgbClr val="009DD9"/>
            </a:solidFill>
            <a:round/>
          </a:ln>
        </p:spPr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0440" y="-7920"/>
            <a:ext cx="9921960" cy="1036800"/>
          </a:xfrm>
          <a:prstGeom prst="rect">
            <a:avLst/>
          </a:prstGeom>
          <a:gradFill>
            <a:gsLst>
              <a:gs pos="0">
                <a:srgbClr val="0074A0"/>
              </a:gs>
              <a:gs pos="100000">
                <a:srgbClr val="00C4CD"/>
              </a:gs>
            </a:gsLst>
            <a:lin ang="5400000"/>
          </a:gradFill>
        </p:spPr>
      </p:sp>
      <p:sp>
        <p:nvSpPr>
          <p:cNvPr id="7" name="CustomShape 2"/>
          <p:cNvSpPr/>
          <p:nvPr/>
        </p:nvSpPr>
        <p:spPr>
          <a:xfrm>
            <a:off x="4746600" y="-7920"/>
            <a:ext cx="5154840" cy="633600"/>
          </a:xfrm>
          <a:prstGeom prst="rect">
            <a:avLst/>
          </a:prstGeom>
          <a:gradFill>
            <a:gsLst>
              <a:gs pos="0">
                <a:srgbClr val="00A0A8"/>
              </a:gs>
              <a:gs pos="100000">
                <a:srgbClr val="008ABF"/>
              </a:gs>
            </a:gsLst>
            <a:lin ang="5400000"/>
          </a:gradFill>
        </p:spPr>
      </p:sp>
      <p:sp>
        <p:nvSpPr>
          <p:cNvPr id="8" name="CustomShape 3"/>
          <p:cNvSpPr/>
          <p:nvPr/>
        </p:nvSpPr>
        <p:spPr>
          <a:xfrm>
            <a:off x="-30600" y="440640"/>
            <a:ext cx="9921960" cy="642960"/>
          </a:xfrm>
          <a:prstGeom prst="rect">
            <a:avLst/>
          </a:prstGeom>
          <a:ln w="10800">
            <a:solidFill>
              <a:srgbClr val="008ABF"/>
            </a:solidFill>
            <a:round/>
          </a:ln>
        </p:spPr>
      </p:sp>
      <p:sp>
        <p:nvSpPr>
          <p:cNvPr id="9" name="CustomShape 4"/>
          <p:cNvSpPr/>
          <p:nvPr/>
        </p:nvSpPr>
        <p:spPr>
          <a:xfrm>
            <a:off x="-22320" y="514080"/>
            <a:ext cx="9935640" cy="524520"/>
          </a:xfrm>
          <a:prstGeom prst="rect">
            <a:avLst/>
          </a:prstGeom>
          <a:ln w="9360">
            <a:solidFill>
              <a:srgbClr val="009DD9"/>
            </a:solidFill>
            <a:round/>
          </a:ln>
        </p:spPr>
      </p: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765000"/>
            <a:ext cx="9941040" cy="5328296"/>
          </a:xfrm>
          <a:prstGeom prst="rect">
            <a:avLst/>
          </a:prstGeom>
        </p:spPr>
        <p:txBody>
          <a:bodyPr lIns="82080" tIns="41040" rIns="82080" bIns="41040"/>
          <a:lstStyle/>
          <a:p>
            <a:pPr algn="ctr"/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CSC 101 : Introduction to Computer Science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Department of Computer Science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College of Physical Sciences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Federal University of Agriculture, Abeokuta.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2022/2023 session</a:t>
            </a:r>
          </a:p>
          <a:p>
            <a:pPr algn="ctr"/>
            <a:endParaRPr lang="en-GB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O.E OJO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10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9" name="Picture 5" descr="tubefli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49" y="939223"/>
            <a:ext cx="1774825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5600" y="1199880"/>
            <a:ext cx="789097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Generation  (1940-1956)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Used vacuum tubes for circuitry and magnetic 	drums for memory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Very Big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Very expensive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Consumes electricity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Generate a lot of heat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They relied on machine language for 	performance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Solve one problem at a time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Input was based on punched cards and paper 	tape</a:t>
            </a:r>
          </a:p>
        </p:txBody>
      </p:sp>
    </p:spTree>
    <p:extLst>
      <p:ext uri="{BB962C8B-B14F-4D97-AF65-F5344CB8AC3E}">
        <p14:creationId xmlns:p14="http://schemas.microsoft.com/office/powerpoint/2010/main" val="37466588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11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1594147"/>
            <a:ext cx="7818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400" dirty="0"/>
              <a:t>Universal Automatic Computer (UNIVAC) - 1951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2480" y="2235361"/>
            <a:ext cx="5040559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 First fully electronic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digital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computer built in the U.S. 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 Created at the University of Pennsylvania 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ENIAC(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Electronic Numerical Integrator And Calculator 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First general –purpose computer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weighed 30 tons 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contained 18,000 vacuum tubes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5" descr="univac11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965990"/>
            <a:ext cx="4248472" cy="339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477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12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1594147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Second Generation – 1965-1963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2480" y="2235361"/>
            <a:ext cx="76978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1956 – Computers began to incorporate </a:t>
            </a:r>
            <a:r>
              <a:rPr lang="en-US" sz="2800" b="1" i="1" dirty="0"/>
              <a:t>Transistors</a:t>
            </a:r>
          </a:p>
          <a:p>
            <a:r>
              <a:rPr lang="en-US" sz="2800" dirty="0"/>
              <a:t>Replaced vacuum tubes with Transistors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5" descr="transi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r="20969"/>
          <a:stretch>
            <a:fillRect/>
          </a:stretch>
        </p:blipFill>
        <p:spPr bwMode="auto">
          <a:xfrm>
            <a:off x="4707751" y="3817813"/>
            <a:ext cx="4895850" cy="29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88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13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578" y="1199880"/>
            <a:ext cx="940995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Generation   (1956-1963)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They used Transistors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     Smaller, faster, cheaper and more energy efficient 	computers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Still relied on punched cards for input and output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Transition from binary machine language to 	symbolic or 	assembly language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High level programming languages were also 	developed, such as BASIC, COBOL and FORTRAN</a:t>
            </a:r>
          </a:p>
          <a:p>
            <a:pPr lvl="0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The first set of computer that stored their instruction 	on memory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1593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14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27120" y="1131482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Third Generation – 1964-1971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081" y="1835711"/>
            <a:ext cx="932845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Development of Integrated Circuit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Integrated Circuits are transistors, resistors, and capacitors integrated together into a single “chip”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Interaction through keyboards and mouse.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Smaller and Cheaper Computers.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Development of Operating System(OS)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OS </a:t>
            </a:r>
            <a:r>
              <a:rPr lang="en-GB" sz="2800" dirty="0">
                <a:solidFill>
                  <a:srgbClr val="000000"/>
                </a:solidFill>
                <a:latin typeface="Times New Roman"/>
              </a:rPr>
              <a:t>is the set of programs that controls a computer.</a:t>
            </a:r>
          </a:p>
        </p:txBody>
      </p:sp>
    </p:spTree>
    <p:extLst>
      <p:ext uri="{BB962C8B-B14F-4D97-AF65-F5344CB8AC3E}">
        <p14:creationId xmlns:p14="http://schemas.microsoft.com/office/powerpoint/2010/main" val="588178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15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1594147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Third Generation – 1964-1971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4" descr="first_integrated_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47" y="2420844"/>
            <a:ext cx="8654227" cy="393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0860" y="6339923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Integrated Circuit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960952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16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97040" y="1199880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Fourth Generation – 1971-present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700" y="2302033"/>
            <a:ext cx="891072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of microprocessor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Thousands of integrated circuits were built onto a single silicon chip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4004 chip and IBM computers  introduced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computers were linked together to form networks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development led to Internet</a:t>
            </a: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Graphical User Interface (GUI)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568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17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700" y="2302033"/>
            <a:ext cx="8910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Very Large Scale Integrated Circuit (VLSIC)</a:t>
            </a:r>
          </a:p>
          <a:p>
            <a:pPr lvl="1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Transistors, resistors, and capacitors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4004 had 2,250 transistors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Pentium IV has 42 MILLION transistors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212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18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472" y="1179811"/>
            <a:ext cx="8549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The First Microprocessor (Intel 4004)– 1971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700" y="2302033"/>
            <a:ext cx="8910720" cy="312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8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The 4004 had 2,250 transistors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four-bit chunks (four 1’s or 0’s)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108Khz</a:t>
            </a:r>
          </a:p>
          <a:p>
            <a:r>
              <a:rPr lang="en-US" sz="2800" dirty="0"/>
              <a:t>Called “Microchip”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6" descr="intel4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255866"/>
            <a:ext cx="366712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9218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19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472" y="1179811"/>
            <a:ext cx="8549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Birth of Personal Computers(MITS Altair) - 1975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5918" y="2060848"/>
            <a:ext cx="6975354" cy="368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8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256 byte memory (not Kilobytes or Megabytes)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2 MHz Intel 8080 chips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Just a box with flashing lights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2800" dirty="0"/>
              <a:t>cost $395 kit, $495 assembled.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alt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177377"/>
            <a:ext cx="4297363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68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stomShape 1"/>
          <p:cNvSpPr/>
          <p:nvPr/>
        </p:nvSpPr>
        <p:spPr>
          <a:xfrm>
            <a:off x="900000" y="263880"/>
            <a:ext cx="8910720" cy="631800"/>
          </a:xfrm>
          <a:prstGeom prst="rect">
            <a:avLst/>
          </a:prstGeom>
        </p:spPr>
        <p:txBody>
          <a:bodyPr lIns="0" tIns="41040" rIns="0" bIns="0" anchor="b"/>
          <a:lstStyle/>
          <a:p>
            <a:r>
              <a:rPr lang="en-GB" sz="4500" b="1" dirty="0">
                <a:solidFill>
                  <a:srgbClr val="000000"/>
                </a:solidFill>
                <a:latin typeface="Calibri"/>
              </a:rPr>
              <a:t>Course Outline</a:t>
            </a:r>
            <a:endParaRPr dirty="0"/>
          </a:p>
        </p:txBody>
      </p:sp>
      <p:sp>
        <p:nvSpPr>
          <p:cNvPr id="19" name="CustomShape 2"/>
          <p:cNvSpPr/>
          <p:nvPr/>
        </p:nvSpPr>
        <p:spPr>
          <a:xfrm>
            <a:off x="151560" y="1283040"/>
            <a:ext cx="9481960" cy="5433840"/>
          </a:xfrm>
          <a:prstGeom prst="rect">
            <a:avLst/>
          </a:prstGeom>
        </p:spPr>
        <p:txBody>
          <a:bodyPr lIns="82080" tIns="41040" rIns="82080" bIns="4104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computers and computing system, historical background of Computers. Characteristics and generations of Computers.</a:t>
            </a:r>
            <a:r>
              <a:rPr lang="en-NG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functional components of computing system, Classification of Computers hardware and software</a:t>
            </a:r>
            <a:r>
              <a:rPr lang="en-NG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hardware: functional components, modern input/output units. Software: system software, Introduction to Computer Networks and Internet.</a:t>
            </a:r>
            <a:r>
              <a:rPr lang="en-NG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and utilities, application software: areas of application of computers. Data storage and internal representation of data.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/>
          </a:p>
          <a:p>
            <a:pPr lvl="1" algn="just">
              <a:buSzPct val="45000"/>
              <a:buFont typeface="StarSymbol"/>
              <a:buChar char="l"/>
            </a:pPr>
            <a:r>
              <a:rPr lang="en-GB" sz="3200" dirty="0">
                <a:solidFill>
                  <a:srgbClr val="000000"/>
                </a:solidFill>
                <a:latin typeface="Constantia"/>
                <a:ea typeface="Times New Roman"/>
              </a:rPr>
              <a:t>			</a:t>
            </a:r>
            <a:endParaRPr dirty="0"/>
          </a:p>
        </p:txBody>
      </p:sp>
      <p:sp>
        <p:nvSpPr>
          <p:cNvPr id="20" name="CustomShape 3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151B111-0111-4111-A1C1-61D101D161D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20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472" y="1179811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Generations of Electronic Computers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307002"/>
              </p:ext>
            </p:extLst>
          </p:nvPr>
        </p:nvGraphicFramePr>
        <p:xfrm>
          <a:off x="632520" y="2626595"/>
          <a:ext cx="9917113" cy="499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Document" r:id="rId4" imgW="11807381" imgH="5950416" progId="Word.Document.8">
                  <p:embed/>
                </p:oleObj>
              </mc:Choice>
              <mc:Fallback>
                <p:oleObj name="Document" r:id="rId4" imgW="11807381" imgH="5950416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520" y="2626595"/>
                        <a:ext cx="9917113" cy="499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21920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21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39254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472" y="1179811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Evolution of Electronics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64526" y="1866900"/>
            <a:ext cx="5029200" cy="4648200"/>
            <a:chOff x="2362200" y="1905000"/>
            <a:chExt cx="5029200" cy="4648200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H="1" flipV="1">
              <a:off x="3124200" y="5791200"/>
              <a:ext cx="2286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62200" y="4953000"/>
              <a:ext cx="14478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Vacuum Tube</a:t>
              </a:r>
            </a:p>
          </p:txBody>
        </p:sp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4191000" y="2819400"/>
              <a:ext cx="2362200" cy="3733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 flipV="1">
              <a:off x="4495800" y="4495800"/>
              <a:ext cx="5334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 flipH="1" flipV="1">
              <a:off x="5181600" y="3352800"/>
              <a:ext cx="5334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733800" y="4038600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Transistor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114800" y="2514600"/>
              <a:ext cx="16764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/>
                <a:t>Integrated Circuit</a:t>
              </a: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5638800" y="1905000"/>
              <a:ext cx="1752600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Microchip (VLSIC)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5473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22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27120" y="963402"/>
            <a:ext cx="85492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Fifth Generation (Present and Beyond)</a:t>
            </a:r>
          </a:p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2560" y="1582341"/>
            <a:ext cx="81838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Artificial Intelligence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use of voice recognition,   processing and super conductors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processing and super conductors 	which is helping to make artificial intelligence a reality.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Quantum computation, molecular  technology will radically change the face of 	computers in years to come.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develop devices that  will 	respond to natural language and capable of  learning.</a:t>
            </a:r>
          </a:p>
        </p:txBody>
      </p:sp>
    </p:spTree>
    <p:extLst>
      <p:ext uri="{BB962C8B-B14F-4D97-AF65-F5344CB8AC3E}">
        <p14:creationId xmlns:p14="http://schemas.microsoft.com/office/powerpoint/2010/main" val="12974452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23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000" i="1" dirty="0"/>
              <a:t>Fifth Generation (Present and Beyond) Artificial Intelligence</a:t>
            </a:r>
          </a:p>
          <a:p>
            <a:pPr algn="ctr"/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Abayomi-Alli\Documents\csc 101\zielix-artificial-intellig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71" y="2456802"/>
            <a:ext cx="5467350" cy="422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4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765000"/>
            <a:ext cx="9941040" cy="5328296"/>
          </a:xfrm>
          <a:prstGeom prst="rect">
            <a:avLst/>
          </a:prstGeom>
        </p:spPr>
        <p:txBody>
          <a:bodyPr lIns="82080" tIns="41040" rIns="82080" bIns="41040"/>
          <a:lstStyle/>
          <a:p>
            <a:pPr algn="ctr"/>
            <a:endParaRPr lang="en-GB" sz="3600" b="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ctr"/>
            <a:endParaRPr lang="en-GB" sz="3600" b="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ctr"/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CSC 101 : Introduction to Computer Science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697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25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5656" y="340370"/>
            <a:ext cx="9657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Types, Classification and Characteristics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44488" y="1693807"/>
            <a:ext cx="93610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can be classified into the following:</a:t>
            </a:r>
          </a:p>
          <a:p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Tx/>
              <a:buChar char="-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numbers</a:t>
            </a:r>
          </a:p>
          <a:p>
            <a:pPr lvl="0"/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Tx/>
              <a:buChar char="-"/>
            </a:pP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  <a:p>
            <a:pPr lvl="0"/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Purpose</a:t>
            </a:r>
          </a:p>
        </p:txBody>
      </p:sp>
    </p:spTree>
    <p:extLst>
      <p:ext uri="{BB962C8B-B14F-4D97-AF65-F5344CB8AC3E}">
        <p14:creationId xmlns:p14="http://schemas.microsoft.com/office/powerpoint/2010/main" val="1542475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26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5656" y="340370"/>
            <a:ext cx="9657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Types, Classification and Characteristics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656" y="1039680"/>
            <a:ext cx="95198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AutoNum type="alphaUcPeriod"/>
            </a:pPr>
            <a:r>
              <a:rPr lang="en-GB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of numbers</a:t>
            </a:r>
          </a:p>
          <a:p>
            <a:endParaRPr lang="en-GB" sz="36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computers – They store or represent information in binary (digital) form</a:t>
            </a:r>
          </a:p>
          <a:p>
            <a:pPr lvl="0"/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Analogue computers – They represent information using physical quantities</a:t>
            </a:r>
          </a:p>
          <a:p>
            <a:pPr lvl="0"/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computers – They combine analogue and digital computers’ properties</a:t>
            </a:r>
          </a:p>
          <a:p>
            <a:endParaRPr lang="en-GB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74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27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5656" y="340370"/>
            <a:ext cx="9657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Types, Classification and Characteristics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656" y="1039680"/>
            <a:ext cx="951987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buAutoNum type="alphaUcPeriod" startAt="2"/>
            </a:pPr>
            <a:r>
              <a:rPr lang="en-GB" sz="4000" dirty="0">
                <a:solidFill>
                  <a:srgbClr val="002060"/>
                </a:solidFill>
              </a:rPr>
              <a:t>Classification by size</a:t>
            </a:r>
          </a:p>
          <a:p>
            <a:endParaRPr lang="en-GB" sz="3600" dirty="0">
              <a:solidFill>
                <a:srgbClr val="7030A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7030A0"/>
                </a:solidFill>
              </a:rPr>
              <a:t>Super computer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7030A0"/>
                </a:solidFill>
              </a:rPr>
              <a:t>Mainframe computer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7030A0"/>
                </a:solidFill>
              </a:rPr>
              <a:t>Mini computer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7030A0"/>
                </a:solidFill>
              </a:rPr>
              <a:t>Micro computer – personal computer (PC)</a:t>
            </a:r>
            <a:endParaRPr lang="en-GB" sz="3200" dirty="0">
              <a:solidFill>
                <a:srgbClr val="7030A0"/>
              </a:solidFill>
            </a:endParaRPr>
          </a:p>
          <a:p>
            <a:endParaRPr lang="en-GB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52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28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Supercomputer</a:t>
            </a:r>
          </a:p>
        </p:txBody>
      </p:sp>
      <p:pic>
        <p:nvPicPr>
          <p:cNvPr id="2" name="Picture 2" descr="http://2.bp.blogspot.com/--R936ZuzAHk/UETobp6m-UI/AAAAAAAAAGE/ldBY_CuvxeQ/s1600/SU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906" y="1647108"/>
            <a:ext cx="7350773" cy="488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65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29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Mainframe Computer</a:t>
            </a:r>
          </a:p>
        </p:txBody>
      </p:sp>
      <p:pic>
        <p:nvPicPr>
          <p:cNvPr id="5122" name="Picture 2" descr="http://2.bp.blogspot.com/-i6OEpb2zoJU/UEToZfnOeFI/AAAAAAAAAF0/ttG82MZDfVA/s1600/MAINF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774380"/>
            <a:ext cx="3837192" cy="45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BM System z9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647108"/>
            <a:ext cx="3660992" cy="47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685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stomShape 1"/>
          <p:cNvSpPr/>
          <p:nvPr/>
        </p:nvSpPr>
        <p:spPr>
          <a:xfrm>
            <a:off x="900000" y="263880"/>
            <a:ext cx="8910720" cy="631800"/>
          </a:xfrm>
          <a:prstGeom prst="rect">
            <a:avLst/>
          </a:prstGeom>
        </p:spPr>
        <p:txBody>
          <a:bodyPr lIns="0" tIns="41040" rIns="0" bIns="0" anchor="b"/>
          <a:lstStyle/>
          <a:p>
            <a:r>
              <a:rPr lang="en-GB" sz="4500" b="1" dirty="0">
                <a:solidFill>
                  <a:srgbClr val="000000"/>
                </a:solidFill>
                <a:latin typeface="Calibri"/>
              </a:rPr>
              <a:t>Course Outline(</a:t>
            </a:r>
            <a:r>
              <a:rPr lang="en-GB" sz="4500" b="1" dirty="0" err="1">
                <a:solidFill>
                  <a:srgbClr val="000000"/>
                </a:solidFill>
                <a:latin typeface="Calibri"/>
              </a:rPr>
              <a:t>Contd</a:t>
            </a:r>
            <a:r>
              <a:rPr lang="en-GB" sz="4500" b="1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9" name="CustomShape 2"/>
          <p:cNvSpPr/>
          <p:nvPr/>
        </p:nvSpPr>
        <p:spPr>
          <a:xfrm>
            <a:off x="151560" y="1283040"/>
            <a:ext cx="9100440" cy="5433840"/>
          </a:xfrm>
          <a:prstGeom prst="rect">
            <a:avLst/>
          </a:prstGeom>
        </p:spPr>
        <p:txBody>
          <a:bodyPr lIns="82080" tIns="41040" rIns="82080" bIns="4104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and character representation concept of data, data compression, records, and files.  Basic models of files processing and their advantages</a:t>
            </a:r>
            <a:r>
              <a:rPr lang="en-NG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solving Strategies, concept and role of algorithm in problem solving</a:t>
            </a:r>
            <a:r>
              <a:rPr lang="en-NG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 process, implementation strategies, concepts.</a:t>
            </a:r>
            <a:r>
              <a:rPr lang="en-NG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the algorithm, The Science of algorithm and the Concept of abstraction iterative and recursive structures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dirty="0"/>
          </a:p>
          <a:p>
            <a:endParaRPr dirty="0"/>
          </a:p>
          <a:p>
            <a:endParaRPr dirty="0"/>
          </a:p>
          <a:p>
            <a:pPr lvl="1" algn="just">
              <a:buSzPct val="45000"/>
              <a:buFont typeface="StarSymbol"/>
              <a:buChar char="l"/>
            </a:pPr>
            <a:r>
              <a:rPr lang="en-GB" sz="3200" dirty="0">
                <a:solidFill>
                  <a:srgbClr val="000000"/>
                </a:solidFill>
                <a:latin typeface="Constantia"/>
                <a:ea typeface="Times New Roman"/>
              </a:rPr>
              <a:t>			</a:t>
            </a:r>
            <a:endParaRPr dirty="0"/>
          </a:p>
        </p:txBody>
      </p:sp>
      <p:sp>
        <p:nvSpPr>
          <p:cNvPr id="20" name="CustomShape 3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151B111-0111-4111-A1C1-61D101D161D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171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30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Minicomputer</a:t>
            </a:r>
          </a:p>
        </p:txBody>
      </p:sp>
      <p:pic>
        <p:nvPicPr>
          <p:cNvPr id="6146" name="Picture 2" descr="http://3.bp.blogspot.com/-39jMda8-9aE/UEToaMzCOoI/AAAAAAAAAF8/eWiiUC01mHI/s320/MIN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19" y="1647109"/>
            <a:ext cx="3869887" cy="372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sample minicomputer mother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55" y="1637803"/>
            <a:ext cx="4006620" cy="29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430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31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Micro-computer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0" name="Picture 2" descr="http://1.bp.blogspot.com/-TmihW6kkVQ0/UETnNghd_dI/AAAAAAAAAFU/vVx1-Xnj9vY/s1600/1295977088_sony-VPCEB46FG-lapto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774380"/>
            <a:ext cx="6912768" cy="4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118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32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Micro-computer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4" name="Picture 2" descr="http://1.bp.blogspot.com/-Z8_fyb2_hQI/UETnPURYbyI/AAAAAAAAAFg/AVyPVEUYp6s/s320/7-Notebook-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109" y="1774380"/>
            <a:ext cx="5832648" cy="439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259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33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6011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Classification of Computer by Size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6400" y="939223"/>
            <a:ext cx="854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Micro-computer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218" name="Picture 2" descr="http://4.bp.blogspot.com/-bXui_deIsFc/UETnQ1rFPGI/AAAAAAAAAFs/sSq1qhER5GI/s1600/palm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774380"/>
            <a:ext cx="7128791" cy="476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1177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34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5656" y="340370"/>
            <a:ext cx="9657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Types, Classification and Characteristics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656" y="1039680"/>
            <a:ext cx="951987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3600" dirty="0">
                <a:solidFill>
                  <a:srgbClr val="002060"/>
                </a:solidFill>
              </a:rPr>
              <a:t>C) Classification by Purpose</a:t>
            </a:r>
            <a:endParaRPr lang="en-GB" sz="4400" dirty="0">
              <a:solidFill>
                <a:srgbClr val="002060"/>
              </a:solidFill>
            </a:endParaRPr>
          </a:p>
          <a:p>
            <a:pPr lvl="0"/>
            <a:endParaRPr lang="en-GB" sz="36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/>
              <a:t>Special purpose computers – designed for particular job or task to solve problems</a:t>
            </a:r>
          </a:p>
          <a:p>
            <a:pPr lvl="0" algn="just">
              <a:buFont typeface="Wingdings" pitchFamily="2" charset="2"/>
              <a:buChar char="§"/>
            </a:pPr>
            <a:endParaRPr lang="en-GB" sz="3200" dirty="0"/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GB" sz="3200" dirty="0"/>
              <a:t>General purpose computer- designed to solve a wide variety of problems and can be used to carry out different jobs.</a:t>
            </a:r>
          </a:p>
          <a:p>
            <a:endParaRPr lang="en-GB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7054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35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85656" y="340370"/>
            <a:ext cx="9657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Types, Classification and Characteristics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656" y="1039680"/>
            <a:ext cx="95198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002060"/>
                </a:solidFill>
              </a:rPr>
              <a:t>Characteristics of Computers</a:t>
            </a:r>
          </a:p>
          <a:p>
            <a:endParaRPr lang="en-GB" sz="4000" dirty="0">
              <a:solidFill>
                <a:srgbClr val="002060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Speed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Capacity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Versatility- it can be used for many 	things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Diligence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Accuracy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GB" sz="3600" dirty="0"/>
              <a:t>Automatic</a:t>
            </a:r>
          </a:p>
          <a:p>
            <a:pPr lvl="0"/>
            <a:endParaRPr lang="en-GB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145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36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761502" y="340370"/>
            <a:ext cx="6505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  of Computer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656" y="1039680"/>
            <a:ext cx="951987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Computer can be used in the following areas of life:-</a:t>
            </a:r>
          </a:p>
          <a:p>
            <a:endParaRPr lang="en-GB" sz="3200" dirty="0"/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Engineering,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 Science,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Health,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Marketing,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Security,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Education,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Management, </a:t>
            </a:r>
          </a:p>
          <a:p>
            <a:pPr>
              <a:buFont typeface="Wingdings" pitchFamily="2" charset="2"/>
              <a:buChar char="§"/>
            </a:pPr>
            <a:r>
              <a:rPr lang="en-GB" sz="3200" dirty="0"/>
              <a:t>Production, etc.</a:t>
            </a:r>
          </a:p>
          <a:p>
            <a:pPr lvl="0"/>
            <a:endParaRPr lang="en-GB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251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850" y="914401"/>
            <a:ext cx="8420100" cy="14700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/>
              <a:t>COMPUTER SYSTEMS</a:t>
            </a:r>
          </a:p>
        </p:txBody>
      </p:sp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1073150" y="2743200"/>
            <a:ext cx="6934200" cy="3810000"/>
          </a:xfrm>
        </p:spPr>
        <p:txBody>
          <a:bodyPr/>
          <a:lstStyle/>
          <a:p>
            <a:pPr marR="0" algn="l" eaLnBrk="1" hangingPunct="1">
              <a:buFont typeface="Arial" charset="0"/>
              <a:buChar char="•"/>
            </a:pPr>
            <a:r>
              <a:rPr lang="en-US" sz="6000" b="1" dirty="0">
                <a:solidFill>
                  <a:srgbClr val="7030A0"/>
                </a:solidFill>
              </a:rPr>
              <a:t>HARDWARE</a:t>
            </a:r>
          </a:p>
          <a:p>
            <a:pPr marR="0" algn="l" eaLnBrk="1" hangingPunct="1">
              <a:buFont typeface="Arial" charset="0"/>
              <a:buChar char="•"/>
            </a:pPr>
            <a:r>
              <a:rPr lang="en-US" sz="6000" b="1" dirty="0">
                <a:solidFill>
                  <a:srgbClr val="7030A0"/>
                </a:solidFill>
              </a:rPr>
              <a:t>SOFTWARE</a:t>
            </a:r>
            <a:br>
              <a:rPr lang="en-US" sz="6000" b="1" dirty="0">
                <a:solidFill>
                  <a:srgbClr val="7030A0"/>
                </a:solidFill>
              </a:rPr>
            </a:br>
            <a:endParaRPr lang="en-US" sz="6000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49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71" y="274638"/>
            <a:ext cx="9216229" cy="706090"/>
          </a:xfrm>
        </p:spPr>
        <p:txBody>
          <a:bodyPr>
            <a:noAutofit/>
          </a:bodyPr>
          <a:lstStyle/>
          <a:p>
            <a:r>
              <a:rPr lang="en-GB" sz="4800" dirty="0"/>
              <a:t>Hardware</a:t>
            </a:r>
            <a:br>
              <a:rPr lang="en-GB" sz="4800" dirty="0"/>
            </a:b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4" y="1268760"/>
            <a:ext cx="9001000" cy="5013176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is the physical part of the computer that can be seen, </a:t>
            </a:r>
          </a:p>
          <a:p>
            <a:pPr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touched or handled.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hardware consists of the physical and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components of the system.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Hardware has the following basic components: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Input Unit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Central Processing Unit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Storage Unit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Output Unit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49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(1)	INPUT UNIT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219" name="Text Placeholder 3"/>
          <p:cNvSpPr>
            <a:spLocks noGrp="1"/>
          </p:cNvSpPr>
          <p:nvPr>
            <p:ph type="body" idx="1"/>
          </p:nvPr>
        </p:nvSpPr>
        <p:spPr>
          <a:xfrm>
            <a:off x="0" y="1196752"/>
            <a:ext cx="9906000" cy="3600400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endParaRPr lang="en-US" sz="3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n-US" sz="3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input device is the main source by which </a:t>
            </a:r>
          </a:p>
          <a:p>
            <a:pPr algn="just" eaLnBrk="1" hangingPunct="1"/>
            <a:r>
              <a:rPr lang="en-US" sz="3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computer receive information</a:t>
            </a:r>
            <a:r>
              <a:rPr lang="en-US" sz="3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 algn="just" eaLnBrk="1" hangingPunct="1">
              <a:buFont typeface="Arial" panose="020B0604020202020204" pitchFamily="34" charset="0"/>
              <a:buChar char="•"/>
            </a:pPr>
            <a:r>
              <a:rPr lang="en-US" sz="3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the Electro-mechanical system, which aids </a:t>
            </a:r>
          </a:p>
          <a:p>
            <a:pPr algn="just" eaLnBrk="1" hangingPunct="1"/>
            <a:r>
              <a:rPr lang="en-US" sz="3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the transferring of data into the computer, </a:t>
            </a:r>
          </a:p>
          <a:p>
            <a:pPr algn="just" eaLnBrk="1" hangingPunct="1"/>
            <a:r>
              <a:rPr lang="en-US" sz="3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that is,  it is the medium through which data </a:t>
            </a:r>
          </a:p>
          <a:p>
            <a:pPr algn="just" eaLnBrk="1" hangingPunct="1"/>
            <a:r>
              <a:rPr lang="en-US" sz="3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can be supplied to the computer</a:t>
            </a:r>
          </a:p>
          <a:p>
            <a:pPr algn="just" eaLnBrk="1" hangingPunct="1"/>
            <a:endParaRPr lang="en-US" sz="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68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765000"/>
            <a:ext cx="9941040" cy="5328296"/>
          </a:xfrm>
          <a:prstGeom prst="rect">
            <a:avLst/>
          </a:prstGeom>
        </p:spPr>
        <p:txBody>
          <a:bodyPr lIns="82080" tIns="41040" rIns="82080" bIns="41040"/>
          <a:lstStyle/>
          <a:p>
            <a:pPr algn="ctr"/>
            <a:endParaRPr lang="en-GB" sz="3600" b="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ctr"/>
            <a:endParaRPr lang="en-GB" sz="3600" b="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ctr"/>
            <a:r>
              <a:rPr lang="en-GB" sz="3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CSC 101 : Introduction to Computer Science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432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2060"/>
                </a:solidFill>
              </a:rPr>
              <a:t>(1)	INPUT UNIT</a:t>
            </a:r>
            <a:br>
              <a:rPr lang="en-US" b="1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220" name="Content Placeholder 2"/>
          <p:cNvSpPr>
            <a:spLocks noGrp="1"/>
          </p:cNvSpPr>
          <p:nvPr>
            <p:ph sz="quarter" idx="2"/>
          </p:nvPr>
        </p:nvSpPr>
        <p:spPr>
          <a:xfrm>
            <a:off x="104528" y="1916832"/>
            <a:ext cx="9777536" cy="4176464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 Keyboard     b)    Mouse      c) Joystick    d)  Trackball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e) Light Pen and Stylus     f)  Graphic Tablet or Digitizer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AutoNum type="alphaLcParenR" startAt="7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Touch Screen     h) Scanner  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Magnetic Tapes and Cassettes Readers</a:t>
            </a:r>
          </a:p>
          <a:p>
            <a:pPr marL="457200" indent="-457200" eaLnBrk="1" hangingPunct="1">
              <a:buAutoNum type="alphaLcParenR" startAt="7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AutoNum type="alphaLcParenR" startAt="1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input units or Voice Data Entry (VDE)</a:t>
            </a:r>
          </a:p>
          <a:p>
            <a:pPr eaLnBrk="1" hangingPunct="1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k)	Computer Disk and DVDs Readers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l)	Floppy and Hard Disk drives</a:t>
            </a:r>
          </a:p>
          <a:p>
            <a:pPr marL="457200" indent="-457200" eaLnBrk="1" hangingPunct="1">
              <a:buFont typeface="Wingdings 2" pitchFamily="18" charset="2"/>
              <a:buAutoNum type="alphaLcParenBoth" startAt="6"/>
            </a:pPr>
            <a:endParaRPr 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8464" y="1052736"/>
            <a:ext cx="4248472" cy="49574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are: </a:t>
            </a:r>
          </a:p>
        </p:txBody>
      </p:sp>
    </p:spTree>
    <p:extLst>
      <p:ext uri="{BB962C8B-B14F-4D97-AF65-F5344CB8AC3E}">
        <p14:creationId xmlns:p14="http://schemas.microsoft.com/office/powerpoint/2010/main" val="2913269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1143000"/>
          </a:xfrm>
        </p:spPr>
        <p:txBody>
          <a:bodyPr/>
          <a:lstStyle/>
          <a:p>
            <a:r>
              <a:rPr lang="en-GB" dirty="0"/>
              <a:t>A KEYBOARD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489" y="1052736"/>
            <a:ext cx="9555511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44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42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11490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3275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" descr="data:image/jpeg;base64,/9j/4AAQSkZJRgABAQAAAQABAAD/2wCEAAkGBxQSEhQUExQWFhQWGB0YFhgYFxgXGhoXFhccFxgcGhgeHCggGBolHRQVJDEiJSksLi4uFx8zODMsNygtLisBCgoKDg0OFA8QFywcHBwsLCwrLCwsLiwuLCwsLCwrLCwsLCwsLCwsLCwsLCwtLSwsLCwsLDQsLCwrLCwrLCw1MP/AABEIAMIBAwMBIgACEQEDEQH/xAAcAAABBAMBAAAAAAAAAAAAAAAAAwQGBwIFCAH/xABKEAACAQIEAgYGBQgJAwQDAAABAgMAEQQSITEFQQYHEyJRYTJxgZGhsUJSwdHwFCMzYnKDkpMXQ1NUgqLC0uFEsvEWNKPTFSRj/8QAGQEBAQEBAQEAAAAAAAAAAAAAAAECAwQF/8QAJhEBAAIBAgUDBQAAAAAAAAAAAAERAgNBEhMhIjFhgbEEFFFxkf/aAAwDAQACEQMRAD8AvGiiigqfifWriFxDRLhEjUMVUyuSzZTY6LZVP6tyRzqScL6dgsqYiMI5XOBG3aHKDYt2YGcLfTS+tMet3ook+GfEooWaEZ3IHpxqO8HH0so1B3GUgb1UeG6XT4eNUeJJQljESMrxi1u44tmW19DruL8qo6WwOOjmXPG4ZTzH3cqcVQPAunAadZYXyS5tY2NhIuxUgLZmIHLUchV4cF4omJhWWPY6EaXVgbMptzBqB9RRRQFFFFAUUUUBRRRQFR7pL00weBYJPJaQjMEVSzZdgSBooNja5F7G1SGqW6+uEHtsPiFHpqYm/ajbOnvDSe6gl6dbHDj9OT+WfspYdaPDv7Vx+5k/21z5hp8omUwMVkVlBFgdb2J71tz4chSJVso7l2JV/o6HLZwdRzAPtqjo1es3hp/r2/kzf7KVTrG4cf8AqP8A4pv9lc5Y+UySM4iIuqXBKemmhPpbFdK9x0vaMSIrXRAbtH6aE3PpbFTb2UHSS9PeHn/qV/gkHzWlF6b4A/8AVR+24+YrmjEsWbMIgDZN3j9JAQdnvYjLz3FLYpy5ZsgBbQL2kd1IIa/peiSXFh5UodKDpngP73B7XA+dKL0twJ/6zD/zU++uZpMVdwwjUWyEjPHYkAq2mfY9wjzB3vWAmsJO4NVYL+cj0IYlD6XIWB9VKHUK9JMGdsVhz++j/wB1LLxvDHbEQn96n31y1DLplts+Yd8G4P0fSOtjcbDu16k1uzOS+UAN31s25+tvlPwFQdULxOE7TRn1Ov30quLQ7Ov8QrkxiQpXIcwOa+YXy5dQddtVNPWkVgWyZRpcWuBy39fzoOqVkB2I99Z1yqZVyhbDTvAhGvrvrbYW50hO7aLGzZm1TLmGax5eVUdY0VyfHxedCHRpVIIdSJXFsg73svrXT/RziYxOFhnH9YisfJrd4exrj2VBsaKKKAooooMZEDAgi4IsQeYOhrnOfDrPDMomw4/JJHCRuwTEMi2Byi/eUgA5TY3Bta9j0dTLE8Iw8hvJBE58WjRj7yKDknieCMR7RRpzq3eqLjvZFEJ/Mz2XyWTZT5X9H2r4VoOnHCFhxmJgsApOePwySDMLDwBzL/hrUdXU9+3wrGzC7RnmCvh51UdL4nEJGjPIyoii7MxCqoG5LHQCscHi45UEkTpIjei6MGU8tGBsajo4jPiuHo8MaySSKY5VLBLHKyOVvoTnA0JGhJ8AdJgOj3EIWwadraGGLDpJklYIqxRSriVKCxdnJiyta4y3uttYqxL0jJi41ZVZ0DOcqqWALMFzkKL3Jyi9hy1quMJwnHSYPNh8TNK3bEQM00oEmGRpMhlzSK1yZdWXW0cZswGqydG8dHiGaPMobGzzZ+3LL2cuHMcZeNm1yuV0sTZD4AELAkxkaukbSIJHBKIWAZgvpFVvdgLi9tqXqrMV0c4kY8GVVzPEsvbM+KLlmkijRuzkzhoQ5R7Fb5M17chZ2EvkW6lTlF1Y5mGmxa5zEeNzfxNArRRRQFQ/rX4b23DpCB3oSso9Smz/AORmqYUji8OJEeNtVdSp9TCx+dByZgpBG6WiZiLqcqA7G4tfnYE6cqymLRyF+xcI810ByA3Yd5dzY32p1jcNLBPJGmUOjm5a+6XRrLax2HvpxPw/ESIEkeFRcSCw1up5d/fXaqhjncuZVjKhnjyksgs47pJ8Ab29dOsbw6dA8pjCrmjv39Q6tkve21mAPvpzwnhj4lHjebKBIyMoQaEEOCpLaA7+yttJh3lbEQSykLnyNZVGZJEzq2oNjv7RVpmZRZTLcns1AMqrq7ABxeJtQNjcKbeAr1Gm7r5EGZnKgu17lLsug5mIkDxFbyHg0PaSrLM9hJqc6DOpVZEbRRqDcHzUVpGECTMrzMUEjaiRrHUFH0OpyudfFTUWJJtHJlF+zs0eneb0c5GnLu9qvs9VLSRyl9THq53DWu0d9Bm2YSN7c1M4eyyNcSM2QhDaUrnW5NvI5VPkD5UrLFGQAIXJLZhcbowZRqTyNrfs0UYcOCDnQfo918dLnvbguQfaazjcdwNPGqtlJNh3e8TbfQA2HqPleiOGxzDCgdmLtcJYdnmVzob8xp4qPGssrqhtHGFLWuW1BjObUBdboD6wDQNu1FgTMuYd0gBT3cpBI3uL8/C1Lwz5i0fbO0ZFhYZge7pey+PyrKVnViTkBiW30iGAF/L6L/Ck8FNktedF9g+06mgREhAF2lzqdgumU+kAcu91XQ+NYyCyd3tLo11JFu4Taw0uDt7q2hxIFyrKQfpEAg+J1+ynHE8MLJaVZGcFSqAAra1u6Cb3v8KFtPIRcnLJlBEguwB7OTuts/1vDw1tV09RHFC2GmwrE5oJLgE3OSTX5g++qPgsSqlTmGZGu5A12G+mU35WqW9VHGDhuJwXsqYgGB9T6YNlJ8O9l8eetB0nRRRUUUUUUBRRRQVb118KNsPi1HoHsZf2X1jJ9TAj95VQYXEfkuOimHolhf1HQ10b1gzQjAzRzOqmVCkQYgFpbXjCjmQwB8rX5VQ3TDozNDB2rL3Vt3gQd6sC5urvEZXxMPK6yp6nGVrfwp/FU3qkuh/SuOFMPiWa5CdlMo1bKbagczdVP+GrKwXTrAS2y4lFv9fNH/3gUkSOik4J1dQyMrKdipBHvFKVBqOk/HVwUImdGdc6IQhUEGRginvMBa5HPnXkHSGIo0rkRQAgRzO6LHKCL5ozmuV3sSBe1xcWJOlXARjoOxZ8q50c90Nfs2DgWOliVF/KtD/R4nZLD279lHOZ4EyRssWbMGjAYENEVkYZWv66Dd8T6VYaGKaQSpIYQ5ZI3QuTEnaOoF/SCC9vClIuk2EMSynEQqhNrtIgs2TtCpN7BgupHIa7VpU6HLI+Nzr2SzwDCrkcNdFUoZcuUKjsnZLaxt2Q5UniurqKRWzTSdoxfM4C6rLhhhGULaw/NqpB3za7G1BJJuPYZGdWxEKtGC0gMigooy3LC/dAzpcn6w8a13FOmeEhiSRZUmDuqoIpI2LZpFiLKM3eVWdQbbVqsR1cRNJO4nlHbRSQlbJlVJUjQ27t8wEK6nU8783fF+g6YhlYzOhEMUL5AlmEEy4iMgEHKc6nys1BVfW7wnsuIlgSqzWNxa/5wZWtcc3T41EFwkS+liG31HaFfHnoP/NW/wBevDM+FjmG6EoT+0Lr8V+NU7gMThYyLxgmw/qy1vLbf21UKSyYZI3CS2dgSCJHYl7WBIBN+W9IYfExhCHR80iWByObNks1rjU3130r3ESlp3eGJ8jhdLAd5dL2uRYj505xZmlCDsUTLIJAc9tQLEBfog+AoG2Ea0EpOHYq0YDMFUZTlyki52zWN7U7iWXspFKxJ2gU3aVRZwFOayhvpLe3nXrNOI2jzxBWXKRYsbEWsCWArVTYMlvoqLAAF8x7qgXNh5UG0kc5QGmgXK+cWDvvmuNluLMRTabFL3M2JYlBlUpFY2upHeLnbILaUyGEA3cexT9pr3sUHNj7h8hQLtjkzFs07Mb31RdwAdk5hR7qbXDMAqPlGpBkY67cz4Hw5Vl3eSX9ZJrJM/0Vt6hagU7EZ2bsQVOwYgEaDz8Qd770gLrGU7gFwb87i3gNdviaVXBSvsCaUbgjgd8hf2iF+ZoDDcYyOruA5VSBpbmCOR5j40vP0ue5yoq/nDIBcmzG+22neNO+jPQxsa5SEmQL6TILop8DIbKD5XJqe4LqTv8ApJEX2s59wyj40spTOLxhkdnIF2YsbaC7G509tLcCxDrisO0YJcTRlQNywkWwHrOlW3/QpM5sZcNEoJsyJJIxHK6llA+NTHoX1XYbh8onztNMBZGYKqpfQlVA9IjS5J0251FTqivaKAoorFmA1JsPOgyrCaZUUsxCqouSTYADck8hVedKetGONmhwSieQaNKb9ih8iNZT5KQP1qhk3Fsbi7ibEPZtMqnImvIKtgfbc+dWMbSZpKusqXBYxYyjpLNGxGjkZUb0iGANmzKg9uum1ZYmIyqY48RnX+zdsri3kTlf1g+yl+JYORGA1GU76hSPXUcxkEhY6Jv9arVJdrL4BwnBnDjuorqO+SQCD53OlKcD6ATYi8sWKH5PnsFmhzEqLFijgqSupA9VVjgYTmUuy6G41zH1eQqacL4nicN34pnjvsgNwSN+4e6Wty30NudKLXb0b6PxYKMxxX7xzMTbVrAbDQaAVtqqbCdbEkSn8ogEoto8XcO+mZGJHtB9lSHo/wBaWCxMgidjBKbWEmitfbLJ6J352qU0nFFFFQFFFFAUUUUEP61cO7cPkKMwykFwD6UZOVgfEC4b/DXOXbPhzkPsNdb4zDLLG8bi6upVh5MLH51zb046u+IYaQlYmxEA9CSIFzl/XQd5T46EedBGG4ox50n+XMedM10bKysG+rY3v6jrUk4V0Tx0/wChwM7D6zqY1975QffVRpxIx8acwYORtgTU+4Z1S8Se2d8Nhx/McewLb/NUnwXUrGbflONxEviEyxr8c5t7RQVIvDgPTdF9bAH3b0rBHATlVmlb6sUbSH3aVfnDerLhkO2FSQ+MpaX4OSPhUowmDjiXLHGiL4IoUe4CiufOG9FMVLbseHT2+tOVgH8LWa3qqS4Dqxx7em+Ew4/UR52/zZR7jVy0VBXeE6p4v6/F4mX9VSsSe5RmH8Vb3h/V/wANhsVwkTEfSkBlPvkJradIeOxYOLtJSbE5VVRcsxBIA5bA76aVUHS3pnicUGsGSH+zjO48ZH3Ye5dtOdBaOK6V4HDdztUuumSIZreRCCy+21ayfrKwq7Rzt5hUH/c4NUzgsY6g3VRsVy3BH+K++21vbSOI4g2w92/wqi78J1lYJ3CHtUY7XjLX/gLVJuG8SixCZ4ZEkTa6MGFxuDbYjwOtcuyYwbu9j4Jq3v2HvvVgdS+GlfFGeFGTDBWWR2JtK30VHJiDqTy1HOoLtooooMXawJ8BXN3SXi+KxeLLYl2aBD+jUfmwL2YW2vbmdfOukiK516WdBuJDET5cPNLDnbsirBwUv3e6GuNOVqDS8AnUswBBF7A8r+v36+db65Gt7gbKBf3Zc2vrtSvDug3Ehh0f8lIsAvZlo+0sANcpOx8L3028dXig0TZJo2ifkGVkPsDDWtROzNF8dxeTJ3lsxII1zKi5QAnO7aXJzbkgaVpxOXve1Op1b9se8/f7jTGeZol2Cg97YkkE6EE62q2TDIIfomx8fxt662+GxLKCGK2IAJbYWGh9e1R+Hj7KQc0gt9UeHtrZz4QyLHKshdG7xDDKw+JvVuEqW6iwKBO1me8ZIyLYBpBmAOn0N9Lnw3vTzgnQrD4rHdgXcQdm0iBSBIjKyiwYggp3joRfatlwPotNjSpVQkK6CVxe3nGv0m032GutWHwPoVhsLMJ4+0MojMZLOSCGIJOXYG6ja1SZWG74bg+xiSPO75FChnILEDbMQACbc7U5oorDQooooCiimeN4tBCQss0cbNqA7qpI8bE7UDyioLx3rNw8VxApnbxHcj/iIu3sBHnVc8d6xsdMSBL2K/VhGU+1zdr+oigvXH46GEZ5pI4x9Z2VfiTUZx3Wdw6O/wCeL25ojFddrOQEJ9tc8TYoTSMJmfX0pTdibcs2pOunma33A+hxnytL2iwA5kjcjO1wBd7egNPR1IudfELe/pRgPo4fEHzIjH+ulY+smE74fED2Rn/XUU/I0QWpqbXqixMN09wjek0kf7cbfNbge+pBg8bHMuaJ1dfFWDfLaqZxMgWyqueR75EBtcDdmP0UFxdvMAXJAMT6R8XOEfNFi5FxS7CEhUU+DCxuvk5N/DlSh01RVUdV/WwMYy4XGZUxB0jkAskp+qRsknwPKxsDa9QaDptwg4vDGERCRmIKkydmI2AJDlsrHTawU3v7aqji3VzxWEBkMWKH1VOVgfIPlB9d7+VXtRQc2w9GuJzOYxgZlI3LWjX+Y5At+zepNwzqZxMljisSkSndIVLn2u1hf2NV2UUEE4N1ScNgsWjadhzmbMP5YAQ+0GpxFEFAVQAoFgAAAB4ADYVnRQFFFFAUUUUBSWJwySKVkRXU7qyhgfYaUZgNzamz45Rtc+qgjfEurnBS3KI0JPONrD+A3UewCqk6fYVcGDA1yYiBG7i2ZCdSORU3O3Meur5bHtyUe00jOxk9ONGA2umb50HLEXFguzIPYKsfqdwwx00naoJIogCbju5tco00PM28qt1cMB/Ux/ywKdJicg1QAeWnwoHyrYWGgFe14DXtAUUUUBRRUD6wel5gb8mgkCSlbvJbMUDbBRtnI1udgRob6Ap1i9YEfD17KMo2KYXCk92NfryW1t4KNW+NVAuOxM5aVpHjVzdnOk0vt/qo/BRbTytZDD4WOSZpPTiiayu3eaaX6cjMfSAOg1O1970cSx5Y2BqhDGYgAZV0A+QrHsERBJNJkLeggXO58NL6UzOFlkdVjjLDQnUeO2p02qZdGuiZEn5RiSGk+go1VPD1t8vjQbHoxwgiNGkUB7XOlj5X8Da1bvFYhYxSOO4gsYqGcZ45a5J/H2VBs+KcZCgk+oAbk8gKiuD6QYvEYhYsMqNrrpdQBuWfko+tz5cq1ZllxkjrGQFtq7d1Yox6ZZjsDprudvKlpcWBEcNgiUhP6fEEENMfAcwngo1POg2nSLpR2WaDCP2kzm0+IA1YjZIhyUXIHhruSWrRYXg6RjPiSWY6iMHX1sef43rCHCrH6N/Wd/8AgeQ+NEj31PvrOWMz0t30dTDTvKceKdr8e8b/AAcSYmA6GAIOTIQGW2xFgLn21fnVX0wONhMMzBsTABmbbtYjoko8+TeBHK4rnNta2fR/jUuAxEOKjueybvLf0o20dD6xtfY2PKkYxj4XV+onVjviL2mIiPbpTrSimA4kr4b8ohIdWj7RCTYMCuYXIvbSodH1jFo8JbDgTTYr8knjMn/t5M5XvELdiQpYCwuAda086wKKjq9N8Ec1pScpUGyPrnnbDKV7veXtUZMwuL+RFe4bprgpMmWX00eQXR1skLOkjNde6A0Ti58B4i4SGitdwPjcOMjMkD51BynRlIOUNYhgCO66n21saAooooCiiksVJlRj4D48qDUics7ncA6X/Hhb30r2p8vcKaYQWX16/d8AKWvQK9s3jXnaHxPvpO9e1Blmr2JMzqvtPqH/ADasad8LTRn8TYepf+b1Q+ooooCiiig0/S/jq4HBzYlhfs17o8XYhEB8izLfyvXPIiWUtNiHaaSQ52zN3SW1PdG48jpyFhXQPTfgS47BTYdiRmW6kbh0IddOeqjTzrmTFcOxWHOUFZEG1jy9u3q1oNtjuIC1hZVA5aAD7Kjc/GLHuC48TSc0ksnoi5tsOXI6X38/OmLYVxujD/CaCzeg2LEsWYplINt738/x5VJcZxEItV3wHpJBBEqFiCN+6fVy8gKWxnSqJ9FLN5BbfO1A841xRirtvYE/jyqHQYdpyZJXyRA2LkXufqov05D4cudhW0n4gzi2WynQi+pB3BbkPJf4hSDNqL6kCyi1lUeCrsB8TzPOgUlcMgjC9nhwbiMHvyEfSlb6TeWw5efvhyA2A2FYqOfOvHaqMJWpu1ZSNSYagXw8VzT9sNcEciLe+kcJTibGIguWFQW71F484nhcmGkJ/Mu0eh1EcgzjXlYs49gqYT9C8K7ByHDiZMQWDWJmhQRo58bAHTYlmJGtQ/qA4U0eDmxDi35TLdR+ogsD7WL+wCrSoI1/6FwdpAI2HaW2dwVCznEgIQe4O2dm08bbACvIeguDVYkyOyRZ8ivIzAdt2nabm5zdvJfXXu3vlW0mooGHBuEx4WJYos+RdBndnNgAoF2J0AAAHlT+iigKKKKArXcbktHbmxt9vztWxrTcXe8ir9UX9/8A4FAkNBbwozUmWrEyUC2asgabdpSqNQKNroNzoPWa3MSBQANgLD2VreHR5nvyUfE/8X99bWgKKKSxOIWNS7myjc0CtFQTjnWlhMPoFkkbyFgfb/xWk/pH4jiP/acMksdmdXt/FotBa1UV1vcFOGxAlVCYZ7kEA2WT6Skja+48dfCt/wDkvSPFek8OFU+LLmHtTMffSkXVRPNrjeJTyeUYyezMSb+6s5Y3Dro6vLyur9FISwqjMSChIvYggm+5F/lzrWofzlyTe+jed/lV8YrqLw7S5kxMqREC6ZVZ78z2m1j4FTz1rZp1KcNCZT25b+0Mve9wXL8KtVCTqcWVzEfpR/aufp/j31j2RO7fCrbx3Uet/wAzjGUeEkQc/wASsvyrUYnqYxq+hPh39ZkQ/wDa1cp5j34ZfRz5j5V8IR4n4fdSckVvv++p6Op/iP1sN/Nf/wCuttgepac/psXGviI42f4sV+VMeOJXW+0yx7ek+iq8xrBlO5IHrP3aVfvDOqDAR2MnazH9Z8g9yBdPWTUu4Z0dwuH/AEGHijPiqLm9rWuffXW5fP7I3tzNgeiGMxH6KCZh49kwX+NiF+Nb/B9TvEX1ZVj8nlQf9geujqKVP5OPGPGKjML1GTH9JiI19XaP/sqQcI6k8NGQ0szSEa2VAgP8Rc+4irTopRzctq/kEcLhljRUQWVQAo8AKWooquYooooCiiigKKKKAqN4iTNK7edh7P8AwK3+JlyozeAJqITS2BJvb1GgdO9ImYeI99MWlXNrYWHMjnXhxK+I+P3UD0YkX3+BpxHiR51pRihy5nXQ7ffTmPHICLhz5WAB8ibnSgmXD4sqC+57x9v/ABYeynNa3hHGFnFrZXG6k39oPMVr+mfEMRCkRwyl2aSzohjErRhGZhD2gKM4sGsRqqtbXUBIqSxOHWRSri6nceo3+yofwfpysgAVTIEw0c8sjMkJPaRyOMkbGx1ise9ZS43FzTJus8dh2y4YtZ5kZe0At2GG/KiQSmoMebcDUcwb0E1wnCYIjeOGNT4hFB99r09qGnp6oxPYmBsnd/OBwT38K2KHctf0Y2G+9qSwXT1phhezwhLYkt2YMqjRYFnBJK+DMpvsym2YEGgm9FFFAUUUUBRWDyAbkD1m1NZeL4dfSniX1yIPmaBnx7GzwNHKkZlgFxOiC8oBsVkjH08tiCg1INxcixd8K4vDiVzwSLIuxynVTzDLureRANNJelmBX0sZhh++j++o1xvi3B5mMgxkEWJA7s8MgWUEai5X9It/otcHwoJ9RUJ4F1jYNsPGcRioUmtaQXIBZSVLAcla2YDwYU//AKQeG/3yL3n7qBLpx0u//HPhi4HYys4kOVmdRHGZLqFOt7W10F7nQGl//VSQ9gmIdGlxAzxiAFl7Msihr3OYXkXUciTayk1rOJ9IuD4l4pJcVGzRZjH+cdQM4KNdQQGupI1B0JppgJuBRCER4mIdhfsr4qU5Ve2ZNX70ZKg5DdfKg2GP6dqY1fDxsxE8UUiuuUr2mIbDsts2kgZGNjyA8QaeQdO8G5jAZ++QD3CMhac4ZQ/1byqy6X2vtrWqwOI4W0TJNjMLI8kwxEjRyCAGZcuV1USEqRkQ+kdQTzp3h8Hwi8RSTDXitltiBrlkMq5xn/OESMXBa/eJO5oFl6wMIQ5XtTkkjjYCM5s05ZYu7vqyMLbg7gV5J0xDYrDQRI1pJOzmzoyGNjhjiVXU+mFy3FtM29xascD0S4YB+aAsWje4xMjXaBmeIk9ob5Wdj7a2z9HMM04xOQ9rnEmYSSAZ1Tsw2QNlLZO7e2o0oNxRRRQFFFFAUUUUEf6YYhkWIqSO8b2NuW3z91RTiGIVE7RyxHiAWOvyqW9MuGtPAOzNpEbOngSARY+RBIqGcKxayKQRobqyndW2ZT4UGpl6UQg2CyH2KP8AVTSTpaPow+9/sy/bTXjHRp4pTZx2Z1QkgG3hqdSPxvTReGKPSkHx+xbUDw9K5DeyRj2Mf9VKR8dlb6dj4BF+25prHgIhzJ9S3+ZFPUVALWa37QHwsfnUG24ZxhkcZ2I17r81Pn+r8qsLBYmLFKEnjR2GoDKrA6ektxva9VScUlh3QdPEn5EU94Px/IwV9E+iw3Q/avyqi2X4TAzBjDEWCGMExqSIyLFAbaIR9HakG6O4QixwuHtqbdjHa5UKdMvNQB6gBSfB+LCSyuRn5Hkw8RW3oNenAsMHDjDwh1tZhEgYZVyrY2uLLoPAaV7DwXDoUKYeFTGWZMsaDIz+mVsO6TzI3p/RQFJzzKilnIVVBLEmwAGpJPIUpVHddXTIySHBRMRFGR27DZpDqqE/VHPxPqoNn0n64NZEwKEqoIE7LpmOikKdk8zqfDnVdcS6U4yZgZZ5m7typZ0U3ub5EZRaxGum21R4akdy9tD3yA2txoLZbafCvEjItdTb6RV9SCLWG9h7OdVaOGlvlzAPlN7t3s37V9xptWC5BplXQ321PkbfR9VJoxJUekde41kA5+ncX/4rxidCQCLE+R0G3j9mlEZiVWJtbe+lxYa6C/LUa67V72sd+9cDNrY/Q8BcelvqfLSmKzAHRQPaftNBdTqVF/C7e/fyqB40iWFic2ua40tpltz8b38q8VgdiKaXW+w9eZvdvXqyKLEKL/tHwotHJceIrztB4j8fKmzMtzp/mNYkr4b/AKx0oUdZh4igSDxGo94psHUXsP8AMdfVWN18P81Cj3CiIk53yA8wgfUHTS4+dO1xnZn83PLlsdRmjIa3d0z7Xtz9labu+H+asktZvvoiSQdMMXGDkxeIBCi15nIzfS0JOm9SLh/W1joCfzyYhA1gsqgMVsdcyhSDy1B9VVrp+G+FeXH4NFp1b0G6c4ficZMfcmUfnImOo81P018x7QKlNckdDuKvhsTFLEbMp94tsfI7V1nh5Q6Kw2YBh6iL0QpRRRQeML1BulXBeyc4iMb/AKVR9IDZ7fWHxGnhU6pLEQh1INBXUkC4mIxudd0bex5EeO/tBqCYzDPG7I9wy/HzHlU74lgjhZco0jY3jP1W3KermPaPCkeM8PGKjzqLSp8edvuoINGTbnS6KfCtnDwSdteyYeuy/O2lPYujUx3yL62+4GgjSXGlvxelClSqLoofpSD2Lf5mnKdF4ubOfcPspQ0PAOPdkQkhPZ8jzjPl4r5VanBOMB7I5GYjusNmHLXxqIJ0dw4/q7+tmP22p/DAqAKgCgbAaW56VROqKbcOmLxqx3I19ht9lOag1HS3jAweDnxHONCVHi57qD+IiuVZiWN2ILEksSASS2pN/Xer869JyOHqvJ50B9Qu3zAqpoOiM5cZghS+pvfTwta9/hVWEdKta5Fydbi5uTzJ1vWObYX/AAPV7KnDdGGA2rScT4YFurMFJ2v+NKUW0ThWQnMCdAAdNb725iwO3lSMt7HQbHX1/ge6nz4VkJuAwtdSNdPBT93hTbEgWIC6kA2uDoTaxtsd9PXzqEmZBsNvx/4rIXuNrkaae/1b0GIgju25chr5ey9eGA6rl7x1HqvRXltNxoda9sb8tfYK9Edz6O2+29YmI2PdN76bbUR5y9VFjflrXuQXHdNrai43/GtY5dD3Te+h8vC1B4SfLSixudta8A8tPx50BdNue9AC+/Lb8e6sl5+o15lHgfKso1125GgTCm40GugHwrHLv869IGmnr/4rzTw9X451FPOGvZwdtQfjXWnRSXPgsM3/APFPgoH2VyNhTrXVfV1Pn4dhj4KR/C7D7KuySklFFFEFFFFBq+PcLWeNlYb+8HkQeRBqE8OmMMpjl9ICx/WHJwPDx8Dfyqyq0fH+jkWJHeGo2I0YHxBGoNAxRFOoPuNZdgPOo9N0IxSn81jplHIMEk+LKSffXi9E+Jf3/wB8Ef3UG9kQDamxLeA3+H37Vr06GY9vT4i/+GKMfZTqLq6Dfp8XipfLtSg9y2oDGcTgh/SSongCRc+obn2VhhMU05Xso3CE6yOpXTxVDZm9tq33CuhuEw+scKBvrEZm/iOtbxMOo2FBlDGFUKNgLCs6KKCGdbfB2xPDZRGLvERKoG5yekB55S3urQdG8SmIgilWxDKL+TAWYe/51aVQzFdBuyleXAyCHtDmkgdc0LNzKgENEx8RceVUNTAPCtPxLookzl1kZCdSMsbrcDLmsykg2AGhA02rdTYPHqNMJE58VxIy/wCZAa0WL6GcWxxyzzQ4WH6kZaRiP1rZb/xW8qCCce6ORQscmMg0AGWRiXGmuqKw1NzsLXplHwuFlX/92ISXubZxY+AYrr67VavD+pjBoPzks0h9aIPcFJ+NPX6ouHnbth+8H2rQVA3ApSUZcTDJkN1vkOpBGu196wn4bie07QxwtZCgCggasGvZTv51Z+K6lsOf0eIlX9pUb5Ba1c/UvMP0eMU+tGX5MaCuY45I2kLYcHOQdGItZbWFxr40hMxP9Qw9oqfy9UnEV9GeI/vHH+imc3VbxX6yN6pvvAoIDKD/AGbD3UgQfqH4VPH6r+K/2YP72P7WpP8Aou4p/Y//ACxf76CBiMgej4+HMmseyOXL9unr+FWAnVPxM7xoPXKn2E06j6m8ed2gH7xvsSoK2ePXlvejLrVrQdSWJPp4iFfVnb7BWwh6jvr4seyE/bJQUt2PK+g/HjR2Z1N9Tvvr69davH+g+L+9t/KH++vf6D4v70/8pf8AdQtR0UdiK6U6npS3DUv9F2HyPzY1ocN1I4cMC+JlYcwFRb+03+VWVwrh0eGiSGJcsaCyjfzJJ3JJJJPnQO6KKKAooooCiiig8r2iigK8Fe0UBRRRQFFFFAUUUUBRRRQFFFFAUUUUBRRRQFFFFAUUUUBRRRQFFFFAUUUUBRRRQ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052736"/>
            <a:ext cx="7372945" cy="530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8102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43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4029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Scanners</a:t>
            </a:r>
          </a:p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(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computerized tomography' (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(or 'computerized axial tomography' (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scan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)scanners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 scanners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allow doctors to investigate what is happening inside a patient's body without intrusive surgery.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3275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" descr="data:image/jpeg;base64,/9j/4AAQSkZJRgABAQAAAQABAAD/2wCEAAkGBxQSEhQUExQWFhQWGB0YFhgYFxgXGhoXFhccFxgcGhgeHCggGBolHRQVJDEiJSksLi4uFx8zODMsNygtLisBCgoKDg0OFA8QFywcHBwsLCwrLCwsLiwuLCwsLCwrLCwsLCwsLCwsLCwsLCwtLSwsLCwsLDQsLCwrLCwrLCw1MP/AABEIAMIBAwMBIgACEQEDEQH/xAAcAAABBAMBAAAAAAAAAAAAAAAAAwQGBwIFCAH/xABKEAACAQIEAgYGBQgJAwQDAAABAgMAEQQSITEFQQYHEyJRYTJxgZGhsUJSwdHwFCMzYnKDkpMXQ1NUgqLC0uFEsvEWNKPTFSRj/8QAGQEBAQEBAQEAAAAAAAAAAAAAAAECAwQF/8QAJhEBAAIBAgUDBQAAAAAAAAAAAAERAgNBEhMhIjFhgbEEFFFxkf/aAAwDAQACEQMRAD8AvGiiigqfifWriFxDRLhEjUMVUyuSzZTY6LZVP6tyRzqScL6dgsqYiMI5XOBG3aHKDYt2YGcLfTS+tMet3ook+GfEooWaEZ3IHpxqO8HH0so1B3GUgb1UeG6XT4eNUeJJQljESMrxi1u44tmW19DruL8qo6WwOOjmXPG4ZTzH3cqcVQPAunAadZYXyS5tY2NhIuxUgLZmIHLUchV4cF4omJhWWPY6EaXVgbMptzBqB9RRRQFFFFAUUUUBRRRQFR7pL00weBYJPJaQjMEVSzZdgSBooNja5F7G1SGqW6+uEHtsPiFHpqYm/ajbOnvDSe6gl6dbHDj9OT+WfspYdaPDv7Vx+5k/21z5hp8omUwMVkVlBFgdb2J71tz4chSJVso7l2JV/o6HLZwdRzAPtqjo1es3hp/r2/kzf7KVTrG4cf8AqP8A4pv9lc5Y+UySM4iIuqXBKemmhPpbFdK9x0vaMSIrXRAbtH6aE3PpbFTb2UHSS9PeHn/qV/gkHzWlF6b4A/8AVR+24+YrmjEsWbMIgDZN3j9JAQdnvYjLz3FLYpy5ZsgBbQL2kd1IIa/peiSXFh5UodKDpngP73B7XA+dKL0twJ/6zD/zU++uZpMVdwwjUWyEjPHYkAq2mfY9wjzB3vWAmsJO4NVYL+cj0IYlD6XIWB9VKHUK9JMGdsVhz++j/wB1LLxvDHbEQn96n31y1DLplts+Yd8G4P0fSOtjcbDu16k1uzOS+UAN31s25+tvlPwFQdULxOE7TRn1Ov30quLQ7Ov8QrkxiQpXIcwOa+YXy5dQddtVNPWkVgWyZRpcWuBy39fzoOqVkB2I99Z1yqZVyhbDTvAhGvrvrbYW50hO7aLGzZm1TLmGax5eVUdY0VyfHxedCHRpVIIdSJXFsg73svrXT/RziYxOFhnH9YisfJrd4exrj2VBsaKKKAooooMZEDAgi4IsQeYOhrnOfDrPDMomw4/JJHCRuwTEMi2Byi/eUgA5TY3Bta9j0dTLE8Iw8hvJBE58WjRj7yKDknieCMR7RRpzq3eqLjvZFEJ/Mz2XyWTZT5X9H2r4VoOnHCFhxmJgsApOePwySDMLDwBzL/hrUdXU9+3wrGzC7RnmCvh51UdL4nEJGjPIyoii7MxCqoG5LHQCscHi45UEkTpIjei6MGU8tGBsajo4jPiuHo8MaySSKY5VLBLHKyOVvoTnA0JGhJ8AdJgOj3EIWwadraGGLDpJklYIqxRSriVKCxdnJiyta4y3uttYqxL0jJi41ZVZ0DOcqqWALMFzkKL3Jyi9hy1quMJwnHSYPNh8TNK3bEQM00oEmGRpMhlzSK1yZdWXW0cZswGqydG8dHiGaPMobGzzZ+3LL2cuHMcZeNm1yuV0sTZD4AELAkxkaukbSIJHBKIWAZgvpFVvdgLi9tqXqrMV0c4kY8GVVzPEsvbM+KLlmkijRuzkzhoQ5R7Fb5M17chZ2EvkW6lTlF1Y5mGmxa5zEeNzfxNArRRRQFQ/rX4b23DpCB3oSso9Smz/AORmqYUji8OJEeNtVdSp9TCx+dByZgpBG6WiZiLqcqA7G4tfnYE6cqymLRyF+xcI810ByA3Yd5dzY32p1jcNLBPJGmUOjm5a+6XRrLax2HvpxPw/ESIEkeFRcSCw1up5d/fXaqhjncuZVjKhnjyksgs47pJ8Ab29dOsbw6dA8pjCrmjv39Q6tkve21mAPvpzwnhj4lHjebKBIyMoQaEEOCpLaA7+yttJh3lbEQSykLnyNZVGZJEzq2oNjv7RVpmZRZTLcns1AMqrq7ABxeJtQNjcKbeAr1Gm7r5EGZnKgu17lLsug5mIkDxFbyHg0PaSrLM9hJqc6DOpVZEbRRqDcHzUVpGECTMrzMUEjaiRrHUFH0OpyudfFTUWJJtHJlF+zs0eneb0c5GnLu9qvs9VLSRyl9THq53DWu0d9Bm2YSN7c1M4eyyNcSM2QhDaUrnW5NvI5VPkD5UrLFGQAIXJLZhcbowZRqTyNrfs0UYcOCDnQfo918dLnvbguQfaazjcdwNPGqtlJNh3e8TbfQA2HqPleiOGxzDCgdmLtcJYdnmVzob8xp4qPGssrqhtHGFLWuW1BjObUBdboD6wDQNu1FgTMuYd0gBT3cpBI3uL8/C1Lwz5i0fbO0ZFhYZge7pey+PyrKVnViTkBiW30iGAF/L6L/Ck8FNktedF9g+06mgREhAF2lzqdgumU+kAcu91XQ+NYyCyd3tLo11JFu4Taw0uDt7q2hxIFyrKQfpEAg+J1+ynHE8MLJaVZGcFSqAAra1u6Cb3v8KFtPIRcnLJlBEguwB7OTuts/1vDw1tV09RHFC2GmwrE5oJLgE3OSTX5g++qPgsSqlTmGZGu5A12G+mU35WqW9VHGDhuJwXsqYgGB9T6YNlJ8O9l8eetB0nRRRUUUUUUBRRRQVb118KNsPi1HoHsZf2X1jJ9TAj95VQYXEfkuOimHolhf1HQ10b1gzQjAzRzOqmVCkQYgFpbXjCjmQwB8rX5VQ3TDozNDB2rL3Vt3gQd6sC5urvEZXxMPK6yp6nGVrfwp/FU3qkuh/SuOFMPiWa5CdlMo1bKbagczdVP+GrKwXTrAS2y4lFv9fNH/3gUkSOik4J1dQyMrKdipBHvFKVBqOk/HVwUImdGdc6IQhUEGRginvMBa5HPnXkHSGIo0rkRQAgRzO6LHKCL5ozmuV3sSBe1xcWJOlXARjoOxZ8q50c90Nfs2DgWOliVF/KtD/R4nZLD279lHOZ4EyRssWbMGjAYENEVkYZWv66Dd8T6VYaGKaQSpIYQ5ZI3QuTEnaOoF/SCC9vClIuk2EMSynEQqhNrtIgs2TtCpN7BgupHIa7VpU6HLI+Nzr2SzwDCrkcNdFUoZcuUKjsnZLaxt2Q5UniurqKRWzTSdoxfM4C6rLhhhGULaw/NqpB3za7G1BJJuPYZGdWxEKtGC0gMigooy3LC/dAzpcn6w8a13FOmeEhiSRZUmDuqoIpI2LZpFiLKM3eVWdQbbVqsR1cRNJO4nlHbRSQlbJlVJUjQ27t8wEK6nU8783fF+g6YhlYzOhEMUL5AlmEEy4iMgEHKc6nys1BVfW7wnsuIlgSqzWNxa/5wZWtcc3T41EFwkS+liG31HaFfHnoP/NW/wBevDM+FjmG6EoT+0Lr8V+NU7gMThYyLxgmw/qy1vLbf21UKSyYZI3CS2dgSCJHYl7WBIBN+W9IYfExhCHR80iWByObNks1rjU3130r3ESlp3eGJ8jhdLAd5dL2uRYj505xZmlCDsUTLIJAc9tQLEBfog+AoG2Ea0EpOHYq0YDMFUZTlyki52zWN7U7iWXspFKxJ2gU3aVRZwFOayhvpLe3nXrNOI2jzxBWXKRYsbEWsCWArVTYMlvoqLAAF8x7qgXNh5UG0kc5QGmgXK+cWDvvmuNluLMRTabFL3M2JYlBlUpFY2upHeLnbILaUyGEA3cexT9pr3sUHNj7h8hQLtjkzFs07Mb31RdwAdk5hR7qbXDMAqPlGpBkY67cz4Hw5Vl3eSX9ZJrJM/0Vt6hagU7EZ2bsQVOwYgEaDz8Qd770gLrGU7gFwb87i3gNdviaVXBSvsCaUbgjgd8hf2iF+ZoDDcYyOruA5VSBpbmCOR5j40vP0ue5yoq/nDIBcmzG+22neNO+jPQxsa5SEmQL6TILop8DIbKD5XJqe4LqTv8ApJEX2s59wyj40spTOLxhkdnIF2YsbaC7G509tLcCxDrisO0YJcTRlQNywkWwHrOlW3/QpM5sZcNEoJsyJJIxHK6llA+NTHoX1XYbh8onztNMBZGYKqpfQlVA9IjS5J0251FTqivaKAoorFmA1JsPOgyrCaZUUsxCqouSTYADck8hVedKetGONmhwSieQaNKb9ih8iNZT5KQP1qhk3Fsbi7ibEPZtMqnImvIKtgfbc+dWMbSZpKusqXBYxYyjpLNGxGjkZUb0iGANmzKg9uum1ZYmIyqY48RnX+zdsri3kTlf1g+yl+JYORGA1GU76hSPXUcxkEhY6Jv9arVJdrL4BwnBnDjuorqO+SQCD53OlKcD6ATYi8sWKH5PnsFmhzEqLFijgqSupA9VVjgYTmUuy6G41zH1eQqacL4nicN34pnjvsgNwSN+4e6Wty30NudKLXb0b6PxYKMxxX7xzMTbVrAbDQaAVtqqbCdbEkSn8ogEoto8XcO+mZGJHtB9lSHo/wBaWCxMgidjBKbWEmitfbLJ6J352qU0nFFFFQFFFFAUUUUEP61cO7cPkKMwykFwD6UZOVgfEC4b/DXOXbPhzkPsNdb4zDLLG8bi6upVh5MLH51zb046u+IYaQlYmxEA9CSIFzl/XQd5T46EedBGG4ox50n+XMedM10bKysG+rY3v6jrUk4V0Tx0/wChwM7D6zqY1975QffVRpxIx8acwYORtgTU+4Z1S8Se2d8Nhx/McewLb/NUnwXUrGbflONxEviEyxr8c5t7RQVIvDgPTdF9bAH3b0rBHATlVmlb6sUbSH3aVfnDerLhkO2FSQ+MpaX4OSPhUowmDjiXLHGiL4IoUe4CiufOG9FMVLbseHT2+tOVgH8LWa3qqS4Dqxx7em+Ew4/UR52/zZR7jVy0VBXeE6p4v6/F4mX9VSsSe5RmH8Vb3h/V/wANhsVwkTEfSkBlPvkJradIeOxYOLtJSbE5VVRcsxBIA5bA76aVUHS3pnicUGsGSH+zjO48ZH3Ye5dtOdBaOK6V4HDdztUuumSIZreRCCy+21ayfrKwq7Rzt5hUH/c4NUzgsY6g3VRsVy3BH+K++21vbSOI4g2w92/wqi78J1lYJ3CHtUY7XjLX/gLVJuG8SixCZ4ZEkTa6MGFxuDbYjwOtcuyYwbu9j4Jq3v2HvvVgdS+GlfFGeFGTDBWWR2JtK30VHJiDqTy1HOoLtooooMXawJ8BXN3SXi+KxeLLYl2aBD+jUfmwL2YW2vbmdfOukiK516WdBuJDET5cPNLDnbsirBwUv3e6GuNOVqDS8AnUswBBF7A8r+v36+db65Gt7gbKBf3Zc2vrtSvDug3Ehh0f8lIsAvZlo+0sANcpOx8L3028dXig0TZJo2ifkGVkPsDDWtROzNF8dxeTJ3lsxII1zKi5QAnO7aXJzbkgaVpxOXve1Op1b9se8/f7jTGeZol2Cg97YkkE6EE62q2TDIIfomx8fxt662+GxLKCGK2IAJbYWGh9e1R+Hj7KQc0gt9UeHtrZz4QyLHKshdG7xDDKw+JvVuEqW6iwKBO1me8ZIyLYBpBmAOn0N9Lnw3vTzgnQrD4rHdgXcQdm0iBSBIjKyiwYggp3joRfatlwPotNjSpVQkK6CVxe3nGv0m032GutWHwPoVhsLMJ4+0MojMZLOSCGIJOXYG6ja1SZWG74bg+xiSPO75FChnILEDbMQACbc7U5oorDQooooCiimeN4tBCQss0cbNqA7qpI8bE7UDyioLx3rNw8VxApnbxHcj/iIu3sBHnVc8d6xsdMSBL2K/VhGU+1zdr+oigvXH46GEZ5pI4x9Z2VfiTUZx3Wdw6O/wCeL25ojFddrOQEJ9tc8TYoTSMJmfX0pTdibcs2pOunma33A+hxnytL2iwA5kjcjO1wBd7egNPR1IudfELe/pRgPo4fEHzIjH+ulY+smE74fED2Rn/XUU/I0QWpqbXqixMN09wjek0kf7cbfNbge+pBg8bHMuaJ1dfFWDfLaqZxMgWyqueR75EBtcDdmP0UFxdvMAXJAMT6R8XOEfNFi5FxS7CEhUU+DCxuvk5N/DlSh01RVUdV/WwMYy4XGZUxB0jkAskp+qRsknwPKxsDa9QaDptwg4vDGERCRmIKkydmI2AJDlsrHTawU3v7aqji3VzxWEBkMWKH1VOVgfIPlB9d7+VXtRQc2w9GuJzOYxgZlI3LWjX+Y5At+zepNwzqZxMljisSkSndIVLn2u1hf2NV2UUEE4N1ScNgsWjadhzmbMP5YAQ+0GpxFEFAVQAoFgAAAB4ADYVnRQFFFFAUUUUBSWJwySKVkRXU7qyhgfYaUZgNzamz45Rtc+qgjfEurnBS3KI0JPONrD+A3UewCqk6fYVcGDA1yYiBG7i2ZCdSORU3O3Meur5bHtyUe00jOxk9ONGA2umb50HLEXFguzIPYKsfqdwwx00naoJIogCbju5tco00PM28qt1cMB/Ux/ywKdJicg1QAeWnwoHyrYWGgFe14DXtAUUUUBRRUD6wel5gb8mgkCSlbvJbMUDbBRtnI1udgRob6Ap1i9YEfD17KMo2KYXCk92NfryW1t4KNW+NVAuOxM5aVpHjVzdnOk0vt/qo/BRbTytZDD4WOSZpPTiiayu3eaaX6cjMfSAOg1O1970cSx5Y2BqhDGYgAZV0A+QrHsERBJNJkLeggXO58NL6UzOFlkdVjjLDQnUeO2p02qZdGuiZEn5RiSGk+go1VPD1t8vjQbHoxwgiNGkUB7XOlj5X8Da1bvFYhYxSOO4gsYqGcZ45a5J/H2VBs+KcZCgk+oAbk8gKiuD6QYvEYhYsMqNrrpdQBuWfko+tz5cq1ZllxkjrGQFtq7d1Yox6ZZjsDprudvKlpcWBEcNgiUhP6fEEENMfAcwngo1POg2nSLpR2WaDCP2kzm0+IA1YjZIhyUXIHhruSWrRYXg6RjPiSWY6iMHX1sef43rCHCrH6N/Wd/8AgeQ+NEj31PvrOWMz0t30dTDTvKceKdr8e8b/AAcSYmA6GAIOTIQGW2xFgLn21fnVX0wONhMMzBsTABmbbtYjoko8+TeBHK4rnNta2fR/jUuAxEOKjueybvLf0o20dD6xtfY2PKkYxj4XV+onVjviL2mIiPbpTrSimA4kr4b8ohIdWj7RCTYMCuYXIvbSodH1jFo8JbDgTTYr8knjMn/t5M5XvELdiQpYCwuAda086wKKjq9N8Ec1pScpUGyPrnnbDKV7veXtUZMwuL+RFe4bprgpMmWX00eQXR1skLOkjNde6A0Ti58B4i4SGitdwPjcOMjMkD51BynRlIOUNYhgCO66n21saAooooCiiksVJlRj4D48qDUics7ncA6X/Hhb30r2p8vcKaYQWX16/d8AKWvQK9s3jXnaHxPvpO9e1Blmr2JMzqvtPqH/ADasad8LTRn8TYepf+b1Q+ooooCiiig0/S/jq4HBzYlhfs17o8XYhEB8izLfyvXPIiWUtNiHaaSQ52zN3SW1PdG48jpyFhXQPTfgS47BTYdiRmW6kbh0IddOeqjTzrmTFcOxWHOUFZEG1jy9u3q1oNtjuIC1hZVA5aAD7Kjc/GLHuC48TSc0ksnoi5tsOXI6X38/OmLYVxujD/CaCzeg2LEsWYplINt738/x5VJcZxEItV3wHpJBBEqFiCN+6fVy8gKWxnSqJ9FLN5BbfO1A841xRirtvYE/jyqHQYdpyZJXyRA2LkXufqov05D4cudhW0n4gzi2WynQi+pB3BbkPJf4hSDNqL6kCyi1lUeCrsB8TzPOgUlcMgjC9nhwbiMHvyEfSlb6TeWw5efvhyA2A2FYqOfOvHaqMJWpu1ZSNSYagXw8VzT9sNcEciLe+kcJTibGIguWFQW71F484nhcmGkJ/Mu0eh1EcgzjXlYs49gqYT9C8K7ByHDiZMQWDWJmhQRo58bAHTYlmJGtQ/qA4U0eDmxDi35TLdR+ogsD7WL+wCrSoI1/6FwdpAI2HaW2dwVCznEgIQe4O2dm08bbACvIeguDVYkyOyRZ8ivIzAdt2nabm5zdvJfXXu3vlW0mooGHBuEx4WJYos+RdBndnNgAoF2J0AAAHlT+iigKKKKArXcbktHbmxt9vztWxrTcXe8ir9UX9/8A4FAkNBbwozUmWrEyUC2asgabdpSqNQKNroNzoPWa3MSBQANgLD2VreHR5nvyUfE/8X99bWgKKKSxOIWNS7myjc0CtFQTjnWlhMPoFkkbyFgfb/xWk/pH4jiP/acMksdmdXt/FotBa1UV1vcFOGxAlVCYZ7kEA2WT6Skja+48dfCt/wDkvSPFek8OFU+LLmHtTMffSkXVRPNrjeJTyeUYyezMSb+6s5Y3Dro6vLyur9FISwqjMSChIvYggm+5F/lzrWofzlyTe+jed/lV8YrqLw7S5kxMqREC6ZVZ78z2m1j4FTz1rZp1KcNCZT25b+0Mve9wXL8KtVCTqcWVzEfpR/aufp/j31j2RO7fCrbx3Uet/wAzjGUeEkQc/wASsvyrUYnqYxq+hPh39ZkQ/wDa1cp5j34ZfRz5j5V8IR4n4fdSckVvv++p6Op/iP1sN/Nf/wCuttgepac/psXGviI42f4sV+VMeOJXW+0yx7ek+iq8xrBlO5IHrP3aVfvDOqDAR2MnazH9Z8g9yBdPWTUu4Z0dwuH/AEGHijPiqLm9rWuffXW5fP7I3tzNgeiGMxH6KCZh49kwX+NiF+Nb/B9TvEX1ZVj8nlQf9geujqKVP5OPGPGKjML1GTH9JiI19XaP/sqQcI6k8NGQ0szSEa2VAgP8Rc+4irTopRzctq/kEcLhljRUQWVQAo8AKWooquYooooCiiigKKKKAqN4iTNK7edh7P8AwK3+JlyozeAJqITS2BJvb1GgdO9ImYeI99MWlXNrYWHMjnXhxK+I+P3UD0YkX3+BpxHiR51pRihy5nXQ7ffTmPHICLhz5WAB8ibnSgmXD4sqC+57x9v/ABYeynNa3hHGFnFrZXG6k39oPMVr+mfEMRCkRwyl2aSzohjErRhGZhD2gKM4sGsRqqtbXUBIqSxOHWRSri6nceo3+yofwfpysgAVTIEw0c8sjMkJPaRyOMkbGx1ise9ZS43FzTJus8dh2y4YtZ5kZe0At2GG/KiQSmoMebcDUcwb0E1wnCYIjeOGNT4hFB99r09qGnp6oxPYmBsnd/OBwT38K2KHctf0Y2G+9qSwXT1phhezwhLYkt2YMqjRYFnBJK+DMpvsym2YEGgm9FFFAUUUUBRWDyAbkD1m1NZeL4dfSniX1yIPmaBnx7GzwNHKkZlgFxOiC8oBsVkjH08tiCg1INxcixd8K4vDiVzwSLIuxynVTzDLureRANNJelmBX0sZhh++j++o1xvi3B5mMgxkEWJA7s8MgWUEai5X9It/otcHwoJ9RUJ4F1jYNsPGcRioUmtaQXIBZSVLAcla2YDwYU//AKQeG/3yL3n7qBLpx0u//HPhi4HYys4kOVmdRHGZLqFOt7W10F7nQGl//VSQ9gmIdGlxAzxiAFl7Msihr3OYXkXUciTayk1rOJ9IuD4l4pJcVGzRZjH+cdQM4KNdQQGupI1B0JppgJuBRCER4mIdhfsr4qU5Ve2ZNX70ZKg5DdfKg2GP6dqY1fDxsxE8UUiuuUr2mIbDsts2kgZGNjyA8QaeQdO8G5jAZ++QD3CMhac4ZQ/1byqy6X2vtrWqwOI4W0TJNjMLI8kwxEjRyCAGZcuV1USEqRkQ+kdQTzp3h8Hwi8RSTDXitltiBrlkMq5xn/OESMXBa/eJO5oFl6wMIQ5XtTkkjjYCM5s05ZYu7vqyMLbg7gV5J0xDYrDQRI1pJOzmzoyGNjhjiVXU+mFy3FtM29xascD0S4YB+aAsWje4xMjXaBmeIk9ob5Wdj7a2z9HMM04xOQ9rnEmYSSAZ1Tsw2QNlLZO7e2o0oNxRRRQFFFFAUUUUEf6YYhkWIqSO8b2NuW3z91RTiGIVE7RyxHiAWOvyqW9MuGtPAOzNpEbOngSARY+RBIqGcKxayKQRobqyndW2ZT4UGpl6UQg2CyH2KP8AVTSTpaPow+9/sy/bTXjHRp4pTZx2Z1QkgG3hqdSPxvTReGKPSkHx+xbUDw9K5DeyRj2Mf9VKR8dlb6dj4BF+25prHgIhzJ9S3+ZFPUVALWa37QHwsfnUG24ZxhkcZ2I17r81Pn+r8qsLBYmLFKEnjR2GoDKrA6ektxva9VScUlh3QdPEn5EU94Px/IwV9E+iw3Q/avyqi2X4TAzBjDEWCGMExqSIyLFAbaIR9HakG6O4QixwuHtqbdjHa5UKdMvNQB6gBSfB+LCSyuRn5Hkw8RW3oNenAsMHDjDwh1tZhEgYZVyrY2uLLoPAaV7DwXDoUKYeFTGWZMsaDIz+mVsO6TzI3p/RQFJzzKilnIVVBLEmwAGpJPIUpVHddXTIySHBRMRFGR27DZpDqqE/VHPxPqoNn0n64NZEwKEqoIE7LpmOikKdk8zqfDnVdcS6U4yZgZZ5m7typZ0U3ub5EZRaxGum21R4akdy9tD3yA2txoLZbafCvEjItdTb6RV9SCLWG9h7OdVaOGlvlzAPlN7t3s37V9xptWC5BplXQ321PkbfR9VJoxJUekde41kA5+ncX/4rxidCQCLE+R0G3j9mlEZiVWJtbe+lxYa6C/LUa67V72sd+9cDNrY/Q8BcelvqfLSmKzAHRQPaftNBdTqVF/C7e/fyqB40iWFic2ua40tpltz8b38q8VgdiKaXW+w9eZvdvXqyKLEKL/tHwotHJceIrztB4j8fKmzMtzp/mNYkr4b/AKx0oUdZh4igSDxGo94psHUXsP8AMdfVWN18P81Cj3CiIk53yA8wgfUHTS4+dO1xnZn83PLlsdRmjIa3d0z7Xtz9labu+H+asktZvvoiSQdMMXGDkxeIBCi15nIzfS0JOm9SLh/W1joCfzyYhA1gsqgMVsdcyhSDy1B9VVrp+G+FeXH4NFp1b0G6c4ficZMfcmUfnImOo81P018x7QKlNckdDuKvhsTFLEbMp94tsfI7V1nh5Q6Kw2YBh6iL0QpRRRQeML1BulXBeyc4iMb/AKVR9IDZ7fWHxGnhU6pLEQh1INBXUkC4mIxudd0bex5EeO/tBqCYzDPG7I9wy/HzHlU74lgjhZco0jY3jP1W3KermPaPCkeM8PGKjzqLSp8edvuoINGTbnS6KfCtnDwSdteyYeuy/O2lPYujUx3yL62+4GgjSXGlvxelClSqLoofpSD2Lf5mnKdF4ubOfcPspQ0PAOPdkQkhPZ8jzjPl4r5VanBOMB7I5GYjusNmHLXxqIJ0dw4/q7+tmP22p/DAqAKgCgbAaW56VROqKbcOmLxqx3I19ht9lOag1HS3jAweDnxHONCVHi57qD+IiuVZiWN2ILEksSASS2pN/Xer869JyOHqvJ50B9Qu3zAqpoOiM5cZghS+pvfTwta9/hVWEdKta5Fydbi5uTzJ1vWObYX/AAPV7KnDdGGA2rScT4YFurMFJ2v+NKUW0ThWQnMCdAAdNb725iwO3lSMt7HQbHX1/ge6nz4VkJuAwtdSNdPBT93hTbEgWIC6kA2uDoTaxtsd9PXzqEmZBsNvx/4rIXuNrkaae/1b0GIgju25chr5ey9eGA6rl7x1HqvRXltNxoda9sb8tfYK9Edz6O2+29YmI2PdN76bbUR5y9VFjflrXuQXHdNrai43/GtY5dD3Te+h8vC1B4SfLSixudta8A8tPx50BdNue9AC+/Lb8e6sl5+o15lHgfKso1125GgTCm40GugHwrHLv869IGmnr/4rzTw9X451FPOGvZwdtQfjXWnRSXPgsM3/APFPgoH2VyNhTrXVfV1Pn4dhj4KR/C7D7KuySklFFFEFFFFBq+PcLWeNlYb+8HkQeRBqE8OmMMpjl9ICx/WHJwPDx8Dfyqyq0fH+jkWJHeGo2I0YHxBGoNAxRFOoPuNZdgPOo9N0IxSn81jplHIMEk+LKSffXi9E+Jf3/wB8Ef3UG9kQDamxLeA3+H37Vr06GY9vT4i/+GKMfZTqLq6Dfp8XipfLtSg9y2oDGcTgh/SSongCRc+obn2VhhMU05Xso3CE6yOpXTxVDZm9tq33CuhuEw+scKBvrEZm/iOtbxMOo2FBlDGFUKNgLCs6KKCGdbfB2xPDZRGLvERKoG5yekB55S3urQdG8SmIgilWxDKL+TAWYe/51aVQzFdBuyleXAyCHtDmkgdc0LNzKgENEx8RceVUNTAPCtPxLookzl1kZCdSMsbrcDLmsykg2AGhA02rdTYPHqNMJE58VxIy/wCZAa0WL6GcWxxyzzQ4WH6kZaRiP1rZb/xW8qCCce6ORQscmMg0AGWRiXGmuqKw1NzsLXplHwuFlX/92ISXubZxY+AYrr67VavD+pjBoPzks0h9aIPcFJ+NPX6ouHnbth+8H2rQVA3ApSUZcTDJkN1vkOpBGu196wn4bie07QxwtZCgCggasGvZTv51Z+K6lsOf0eIlX9pUb5Ba1c/UvMP0eMU+tGX5MaCuY45I2kLYcHOQdGItZbWFxr40hMxP9Qw9oqfy9UnEV9GeI/vHH+imc3VbxX6yN6pvvAoIDKD/AGbD3UgQfqH4VPH6r+K/2YP72P7WpP8Aou4p/Y//ACxf76CBiMgej4+HMmseyOXL9unr+FWAnVPxM7xoPXKn2E06j6m8ed2gH7xvsSoK2ePXlvejLrVrQdSWJPp4iFfVnb7BWwh6jvr4seyE/bJQUt2PK+g/HjR2Z1N9Tvvr69davH+g+L+9t/KH++vf6D4v70/8pf8AdQtR0UdiK6U6npS3DUv9F2HyPzY1ocN1I4cMC+JlYcwFRb+03+VWVwrh0eGiSGJcsaCyjfzJJ3JJJJPnQO6KKKAooooCiiig8r2iigK8Fe0UBRRRQFFFFAUUUUBRRRQFFFFAUUUUBRRRQFFFFAUUUUBRRRQFFFFAUUUUBRRRQ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066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44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27" name="CustomShape 4"/>
          <p:cNvSpPr/>
          <p:nvPr/>
        </p:nvSpPr>
        <p:spPr>
          <a:xfrm>
            <a:off x="75600" y="1199880"/>
            <a:ext cx="9826920" cy="4289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b="1" dirty="0"/>
              <a:t>Body Scanners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32758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" descr="data:image/jpeg;base64,/9j/4AAQSkZJRgABAQAAAQABAAD/2wCEAAkGBxQSEhQUExQWFhQWGB0YFhgYFxgXGhoXFhccFxgcGhgeHCggGBolHRQVJDEiJSksLi4uFx8zODMsNygtLisBCgoKDg0OFA8QFywcHBwsLCwrLCwsLiwuLCwsLCwrLCwsLCwsLCwsLCwsLCwtLSwsLCwsLDQsLCwrLCwrLCw1MP/AABEIAMIBAwMBIgACEQEDEQH/xAAcAAABBAMBAAAAAAAAAAAAAAAAAwQGBwIFCAH/xABKEAACAQIEAgYGBQgJAwQDAAABAgMAEQQSITEFQQYHEyJRYTJxgZGhsUJSwdHwFCMzYnKDkpMXQ1NUgqLC0uFEsvEWNKPTFSRj/8QAGQEBAQEBAQEAAAAAAAAAAAAAAAECAwQF/8QAJhEBAAIBAgUDBQAAAAAAAAAAAAERAgNBEhMhIjFhgbEEFFFxkf/aAAwDAQACEQMRAD8AvGiiigqfifWriFxDRLhEjUMVUyuSzZTY6LZVP6tyRzqScL6dgsqYiMI5XOBG3aHKDYt2YGcLfTS+tMet3ook+GfEooWaEZ3IHpxqO8HH0so1B3GUgb1UeG6XT4eNUeJJQljESMrxi1u44tmW19DruL8qo6WwOOjmXPG4ZTzH3cqcVQPAunAadZYXyS5tY2NhIuxUgLZmIHLUchV4cF4omJhWWPY6EaXVgbMptzBqB9RRRQFFFFAUUUUBRRRQFR7pL00weBYJPJaQjMEVSzZdgSBooNja5F7G1SGqW6+uEHtsPiFHpqYm/ajbOnvDSe6gl6dbHDj9OT+WfspYdaPDv7Vx+5k/21z5hp8omUwMVkVlBFgdb2J71tz4chSJVso7l2JV/o6HLZwdRzAPtqjo1es3hp/r2/kzf7KVTrG4cf8AqP8A4pv9lc5Y+UySM4iIuqXBKemmhPpbFdK9x0vaMSIrXRAbtH6aE3PpbFTb2UHSS9PeHn/qV/gkHzWlF6b4A/8AVR+24+YrmjEsWbMIgDZN3j9JAQdnvYjLz3FLYpy5ZsgBbQL2kd1IIa/peiSXFh5UodKDpngP73B7XA+dKL0twJ/6zD/zU++uZpMVdwwjUWyEjPHYkAq2mfY9wjzB3vWAmsJO4NVYL+cj0IYlD6XIWB9VKHUK9JMGdsVhz++j/wB1LLxvDHbEQn96n31y1DLplts+Yd8G4P0fSOtjcbDu16k1uzOS+UAN31s25+tvlPwFQdULxOE7TRn1Ov30quLQ7Ov8QrkxiQpXIcwOa+YXy5dQddtVNPWkVgWyZRpcWuBy39fzoOqVkB2I99Z1yqZVyhbDTvAhGvrvrbYW50hO7aLGzZm1TLmGax5eVUdY0VyfHxedCHRpVIIdSJXFsg73svrXT/RziYxOFhnH9YisfJrd4exrj2VBsaKKKAooooMZEDAgi4IsQeYOhrnOfDrPDMomw4/JJHCRuwTEMi2Byi/eUgA5TY3Bta9j0dTLE8Iw8hvJBE58WjRj7yKDknieCMR7RRpzq3eqLjvZFEJ/Mz2XyWTZT5X9H2r4VoOnHCFhxmJgsApOePwySDMLDwBzL/hrUdXU9+3wrGzC7RnmCvh51UdL4nEJGjPIyoii7MxCqoG5LHQCscHi45UEkTpIjei6MGU8tGBsajo4jPiuHo8MaySSKY5VLBLHKyOVvoTnA0JGhJ8AdJgOj3EIWwadraGGLDpJklYIqxRSriVKCxdnJiyta4y3uttYqxL0jJi41ZVZ0DOcqqWALMFzkKL3Jyi9hy1quMJwnHSYPNh8TNK3bEQM00oEmGRpMhlzSK1yZdWXW0cZswGqydG8dHiGaPMobGzzZ+3LL2cuHMcZeNm1yuV0sTZD4AELAkxkaukbSIJHBKIWAZgvpFVvdgLi9tqXqrMV0c4kY8GVVzPEsvbM+KLlmkijRuzkzhoQ5R7Fb5M17chZ2EvkW6lTlF1Y5mGmxa5zEeNzfxNArRRRQFQ/rX4b23DpCB3oSso9Smz/AORmqYUji8OJEeNtVdSp9TCx+dByZgpBG6WiZiLqcqA7G4tfnYE6cqymLRyF+xcI810ByA3Yd5dzY32p1jcNLBPJGmUOjm5a+6XRrLax2HvpxPw/ESIEkeFRcSCw1up5d/fXaqhjncuZVjKhnjyksgs47pJ8Ab29dOsbw6dA8pjCrmjv39Q6tkve21mAPvpzwnhj4lHjebKBIyMoQaEEOCpLaA7+yttJh3lbEQSykLnyNZVGZJEzq2oNjv7RVpmZRZTLcns1AMqrq7ABxeJtQNjcKbeAr1Gm7r5EGZnKgu17lLsug5mIkDxFbyHg0PaSrLM9hJqc6DOpVZEbRRqDcHzUVpGECTMrzMUEjaiRrHUFH0OpyudfFTUWJJtHJlF+zs0eneb0c5GnLu9qvs9VLSRyl9THq53DWu0d9Bm2YSN7c1M4eyyNcSM2QhDaUrnW5NvI5VPkD5UrLFGQAIXJLZhcbowZRqTyNrfs0UYcOCDnQfo918dLnvbguQfaazjcdwNPGqtlJNh3e8TbfQA2HqPleiOGxzDCgdmLtcJYdnmVzob8xp4qPGssrqhtHGFLWuW1BjObUBdboD6wDQNu1FgTMuYd0gBT3cpBI3uL8/C1Lwz5i0fbO0ZFhYZge7pey+PyrKVnViTkBiW30iGAF/L6L/Ck8FNktedF9g+06mgREhAF2lzqdgumU+kAcu91XQ+NYyCyd3tLo11JFu4Taw0uDt7q2hxIFyrKQfpEAg+J1+ynHE8MLJaVZGcFSqAAra1u6Cb3v8KFtPIRcnLJlBEguwB7OTuts/1vDw1tV09RHFC2GmwrE5oJLgE3OSTX5g++qPgsSqlTmGZGu5A12G+mU35WqW9VHGDhuJwXsqYgGB9T6YNlJ8O9l8eetB0nRRRUUUUUUBRRRQVb118KNsPi1HoHsZf2X1jJ9TAj95VQYXEfkuOimHolhf1HQ10b1gzQjAzRzOqmVCkQYgFpbXjCjmQwB8rX5VQ3TDozNDB2rL3Vt3gQd6sC5urvEZXxMPK6yp6nGVrfwp/FU3qkuh/SuOFMPiWa5CdlMo1bKbagczdVP+GrKwXTrAS2y4lFv9fNH/3gUkSOik4J1dQyMrKdipBHvFKVBqOk/HVwUImdGdc6IQhUEGRginvMBa5HPnXkHSGIo0rkRQAgRzO6LHKCL5ozmuV3sSBe1xcWJOlXARjoOxZ8q50c90Nfs2DgWOliVF/KtD/R4nZLD279lHOZ4EyRssWbMGjAYENEVkYZWv66Dd8T6VYaGKaQSpIYQ5ZI3QuTEnaOoF/SCC9vClIuk2EMSynEQqhNrtIgs2TtCpN7BgupHIa7VpU6HLI+Nzr2SzwDCrkcNdFUoZcuUKjsnZLaxt2Q5UniurqKRWzTSdoxfM4C6rLhhhGULaw/NqpB3za7G1BJJuPYZGdWxEKtGC0gMigooy3LC/dAzpcn6w8a13FOmeEhiSRZUmDuqoIpI2LZpFiLKM3eVWdQbbVqsR1cRNJO4nlHbRSQlbJlVJUjQ27t8wEK6nU8783fF+g6YhlYzOhEMUL5AlmEEy4iMgEHKc6nys1BVfW7wnsuIlgSqzWNxa/5wZWtcc3T41EFwkS+liG31HaFfHnoP/NW/wBevDM+FjmG6EoT+0Lr8V+NU7gMThYyLxgmw/qy1vLbf21UKSyYZI3CS2dgSCJHYl7WBIBN+W9IYfExhCHR80iWByObNks1rjU3130r3ESlp3eGJ8jhdLAd5dL2uRYj505xZmlCDsUTLIJAc9tQLEBfog+AoG2Ea0EpOHYq0YDMFUZTlyki52zWN7U7iWXspFKxJ2gU3aVRZwFOayhvpLe3nXrNOI2jzxBWXKRYsbEWsCWArVTYMlvoqLAAF8x7qgXNh5UG0kc5QGmgXK+cWDvvmuNluLMRTabFL3M2JYlBlUpFY2upHeLnbILaUyGEA3cexT9pr3sUHNj7h8hQLtjkzFs07Mb31RdwAdk5hR7qbXDMAqPlGpBkY67cz4Hw5Vl3eSX9ZJrJM/0Vt6hagU7EZ2bsQVOwYgEaDz8Qd770gLrGU7gFwb87i3gNdviaVXBSvsCaUbgjgd8hf2iF+ZoDDcYyOruA5VSBpbmCOR5j40vP0ue5yoq/nDIBcmzG+22neNO+jPQxsa5SEmQL6TILop8DIbKD5XJqe4LqTv8ApJEX2s59wyj40spTOLxhkdnIF2YsbaC7G509tLcCxDrisO0YJcTRlQNywkWwHrOlW3/QpM5sZcNEoJsyJJIxHK6llA+NTHoX1XYbh8onztNMBZGYKqpfQlVA9IjS5J0251FTqivaKAoorFmA1JsPOgyrCaZUUsxCqouSTYADck8hVedKetGONmhwSieQaNKb9ih8iNZT5KQP1qhk3Fsbi7ibEPZtMqnImvIKtgfbc+dWMbSZpKusqXBYxYyjpLNGxGjkZUb0iGANmzKg9uum1ZYmIyqY48RnX+zdsri3kTlf1g+yl+JYORGA1GU76hSPXUcxkEhY6Jv9arVJdrL4BwnBnDjuorqO+SQCD53OlKcD6ATYi8sWKH5PnsFmhzEqLFijgqSupA9VVjgYTmUuy6G41zH1eQqacL4nicN34pnjvsgNwSN+4e6Wty30NudKLXb0b6PxYKMxxX7xzMTbVrAbDQaAVtqqbCdbEkSn8ogEoto8XcO+mZGJHtB9lSHo/wBaWCxMgidjBKbWEmitfbLJ6J352qU0nFFFFQFFFFAUUUUEP61cO7cPkKMwykFwD6UZOVgfEC4b/DXOXbPhzkPsNdb4zDLLG8bi6upVh5MLH51zb046u+IYaQlYmxEA9CSIFzl/XQd5T46EedBGG4ox50n+XMedM10bKysG+rY3v6jrUk4V0Tx0/wChwM7D6zqY1975QffVRpxIx8acwYORtgTU+4Z1S8Se2d8Nhx/McewLb/NUnwXUrGbflONxEviEyxr8c5t7RQVIvDgPTdF9bAH3b0rBHATlVmlb6sUbSH3aVfnDerLhkO2FSQ+MpaX4OSPhUowmDjiXLHGiL4IoUe4CiufOG9FMVLbseHT2+tOVgH8LWa3qqS4Dqxx7em+Ew4/UR52/zZR7jVy0VBXeE6p4v6/F4mX9VSsSe5RmH8Vb3h/V/wANhsVwkTEfSkBlPvkJradIeOxYOLtJSbE5VVRcsxBIA5bA76aVUHS3pnicUGsGSH+zjO48ZH3Ye5dtOdBaOK6V4HDdztUuumSIZreRCCy+21ayfrKwq7Rzt5hUH/c4NUzgsY6g3VRsVy3BH+K++21vbSOI4g2w92/wqi78J1lYJ3CHtUY7XjLX/gLVJuG8SixCZ4ZEkTa6MGFxuDbYjwOtcuyYwbu9j4Jq3v2HvvVgdS+GlfFGeFGTDBWWR2JtK30VHJiDqTy1HOoLtooooMXawJ8BXN3SXi+KxeLLYl2aBD+jUfmwL2YW2vbmdfOukiK516WdBuJDET5cPNLDnbsirBwUv3e6GuNOVqDS8AnUswBBF7A8r+v36+db65Gt7gbKBf3Zc2vrtSvDug3Ehh0f8lIsAvZlo+0sANcpOx8L3028dXig0TZJo2ifkGVkPsDDWtROzNF8dxeTJ3lsxII1zKi5QAnO7aXJzbkgaVpxOXve1Op1b9se8/f7jTGeZol2Cg97YkkE6EE62q2TDIIfomx8fxt662+GxLKCGK2IAJbYWGh9e1R+Hj7KQc0gt9UeHtrZz4QyLHKshdG7xDDKw+JvVuEqW6iwKBO1me8ZIyLYBpBmAOn0N9Lnw3vTzgnQrD4rHdgXcQdm0iBSBIjKyiwYggp3joRfatlwPotNjSpVQkK6CVxe3nGv0m032GutWHwPoVhsLMJ4+0MojMZLOSCGIJOXYG6ja1SZWG74bg+xiSPO75FChnILEDbMQACbc7U5oorDQooooCiimeN4tBCQss0cbNqA7qpI8bE7UDyioLx3rNw8VxApnbxHcj/iIu3sBHnVc8d6xsdMSBL2K/VhGU+1zdr+oigvXH46GEZ5pI4x9Z2VfiTUZx3Wdw6O/wCeL25ojFddrOQEJ9tc8TYoTSMJmfX0pTdibcs2pOunma33A+hxnytL2iwA5kjcjO1wBd7egNPR1IudfELe/pRgPo4fEHzIjH+ulY+smE74fED2Rn/XUU/I0QWpqbXqixMN09wjek0kf7cbfNbge+pBg8bHMuaJ1dfFWDfLaqZxMgWyqueR75EBtcDdmP0UFxdvMAXJAMT6R8XOEfNFi5FxS7CEhUU+DCxuvk5N/DlSh01RVUdV/WwMYy4XGZUxB0jkAskp+qRsknwPKxsDa9QaDptwg4vDGERCRmIKkydmI2AJDlsrHTawU3v7aqji3VzxWEBkMWKH1VOVgfIPlB9d7+VXtRQc2w9GuJzOYxgZlI3LWjX+Y5At+zepNwzqZxMljisSkSndIVLn2u1hf2NV2UUEE4N1ScNgsWjadhzmbMP5YAQ+0GpxFEFAVQAoFgAAAB4ADYVnRQFFFFAUUUUBSWJwySKVkRXU7qyhgfYaUZgNzamz45Rtc+qgjfEurnBS3KI0JPONrD+A3UewCqk6fYVcGDA1yYiBG7i2ZCdSORU3O3Meur5bHtyUe00jOxk9ONGA2umb50HLEXFguzIPYKsfqdwwx00naoJIogCbju5tco00PM28qt1cMB/Ux/ywKdJicg1QAeWnwoHyrYWGgFe14DXtAUUUUBRRUD6wel5gb8mgkCSlbvJbMUDbBRtnI1udgRob6Ap1i9YEfD17KMo2KYXCk92NfryW1t4KNW+NVAuOxM5aVpHjVzdnOk0vt/qo/BRbTytZDD4WOSZpPTiiayu3eaaX6cjMfSAOg1O1970cSx5Y2BqhDGYgAZV0A+QrHsERBJNJkLeggXO58NL6UzOFlkdVjjLDQnUeO2p02qZdGuiZEn5RiSGk+go1VPD1t8vjQbHoxwgiNGkUB7XOlj5X8Da1bvFYhYxSOO4gsYqGcZ45a5J/H2VBs+KcZCgk+oAbk8gKiuD6QYvEYhYsMqNrrpdQBuWfko+tz5cq1ZllxkjrGQFtq7d1Yox6ZZjsDprudvKlpcWBEcNgiUhP6fEEENMfAcwngo1POg2nSLpR2WaDCP2kzm0+IA1YjZIhyUXIHhruSWrRYXg6RjPiSWY6iMHX1sef43rCHCrH6N/Wd/8AgeQ+NEj31PvrOWMz0t30dTDTvKceKdr8e8b/AAcSYmA6GAIOTIQGW2xFgLn21fnVX0wONhMMzBsTABmbbtYjoko8+TeBHK4rnNta2fR/jUuAxEOKjueybvLf0o20dD6xtfY2PKkYxj4XV+onVjviL2mIiPbpTrSimA4kr4b8ohIdWj7RCTYMCuYXIvbSodH1jFo8JbDgTTYr8knjMn/t5M5XvELdiQpYCwuAda086wKKjq9N8Ec1pScpUGyPrnnbDKV7veXtUZMwuL+RFe4bprgpMmWX00eQXR1skLOkjNde6A0Ti58B4i4SGitdwPjcOMjMkD51BynRlIOUNYhgCO66n21saAooooCiiksVJlRj4D48qDUics7ncA6X/Hhb30r2p8vcKaYQWX16/d8AKWvQK9s3jXnaHxPvpO9e1Blmr2JMzqvtPqH/ADasad8LTRn8TYepf+b1Q+ooooCiiig0/S/jq4HBzYlhfs17o8XYhEB8izLfyvXPIiWUtNiHaaSQ52zN3SW1PdG48jpyFhXQPTfgS47BTYdiRmW6kbh0IddOeqjTzrmTFcOxWHOUFZEG1jy9u3q1oNtjuIC1hZVA5aAD7Kjc/GLHuC48TSc0ksnoi5tsOXI6X38/OmLYVxujD/CaCzeg2LEsWYplINt738/x5VJcZxEItV3wHpJBBEqFiCN+6fVy8gKWxnSqJ9FLN5BbfO1A841xRirtvYE/jyqHQYdpyZJXyRA2LkXufqov05D4cudhW0n4gzi2WynQi+pB3BbkPJf4hSDNqL6kCyi1lUeCrsB8TzPOgUlcMgjC9nhwbiMHvyEfSlb6TeWw5efvhyA2A2FYqOfOvHaqMJWpu1ZSNSYagXw8VzT9sNcEciLe+kcJTibGIguWFQW71F484nhcmGkJ/Mu0eh1EcgzjXlYs49gqYT9C8K7ByHDiZMQWDWJmhQRo58bAHTYlmJGtQ/qA4U0eDmxDi35TLdR+ogsD7WL+wCrSoI1/6FwdpAI2HaW2dwVCznEgIQe4O2dm08bbACvIeguDVYkyOyRZ8ivIzAdt2nabm5zdvJfXXu3vlW0mooGHBuEx4WJYos+RdBndnNgAoF2J0AAAHlT+iigKKKKArXcbktHbmxt9vztWxrTcXe8ir9UX9/8A4FAkNBbwozUmWrEyUC2asgabdpSqNQKNroNzoPWa3MSBQANgLD2VreHR5nvyUfE/8X99bWgKKKSxOIWNS7myjc0CtFQTjnWlhMPoFkkbyFgfb/xWk/pH4jiP/acMksdmdXt/FotBa1UV1vcFOGxAlVCYZ7kEA2WT6Skja+48dfCt/wDkvSPFek8OFU+LLmHtTMffSkXVRPNrjeJTyeUYyezMSb+6s5Y3Dro6vLyur9FISwqjMSChIvYggm+5F/lzrWofzlyTe+jed/lV8YrqLw7S5kxMqREC6ZVZ78z2m1j4FTz1rZp1KcNCZT25b+0Mve9wXL8KtVCTqcWVzEfpR/aufp/j31j2RO7fCrbx3Uet/wAzjGUeEkQc/wASsvyrUYnqYxq+hPh39ZkQ/wDa1cp5j34ZfRz5j5V8IR4n4fdSckVvv++p6Op/iP1sN/Nf/wCuttgepac/psXGviI42f4sV+VMeOJXW+0yx7ek+iq8xrBlO5IHrP3aVfvDOqDAR2MnazH9Z8g9yBdPWTUu4Z0dwuH/AEGHijPiqLm9rWuffXW5fP7I3tzNgeiGMxH6KCZh49kwX+NiF+Nb/B9TvEX1ZVj8nlQf9geujqKVP5OPGPGKjML1GTH9JiI19XaP/sqQcI6k8NGQ0szSEa2VAgP8Rc+4irTopRzctq/kEcLhljRUQWVQAo8AKWooquYooooCiiigKKKKAqN4iTNK7edh7P8AwK3+JlyozeAJqITS2BJvb1GgdO9ImYeI99MWlXNrYWHMjnXhxK+I+P3UD0YkX3+BpxHiR51pRihy5nXQ7ffTmPHICLhz5WAB8ibnSgmXD4sqC+57x9v/ABYeynNa3hHGFnFrZXG6k39oPMVr+mfEMRCkRwyl2aSzohjErRhGZhD2gKM4sGsRqqtbXUBIqSxOHWRSri6nceo3+yofwfpysgAVTIEw0c8sjMkJPaRyOMkbGx1ise9ZS43FzTJus8dh2y4YtZ5kZe0At2GG/KiQSmoMebcDUcwb0E1wnCYIjeOGNT4hFB99r09qGnp6oxPYmBsnd/OBwT38K2KHctf0Y2G+9qSwXT1phhezwhLYkt2YMqjRYFnBJK+DMpvsym2YEGgm9FFFAUUUUBRWDyAbkD1m1NZeL4dfSniX1yIPmaBnx7GzwNHKkZlgFxOiC8oBsVkjH08tiCg1INxcixd8K4vDiVzwSLIuxynVTzDLureRANNJelmBX0sZhh++j++o1xvi3B5mMgxkEWJA7s8MgWUEai5X9It/otcHwoJ9RUJ4F1jYNsPGcRioUmtaQXIBZSVLAcla2YDwYU//AKQeG/3yL3n7qBLpx0u//HPhi4HYys4kOVmdRHGZLqFOt7W10F7nQGl//VSQ9gmIdGlxAzxiAFl7Msihr3OYXkXUciTayk1rOJ9IuD4l4pJcVGzRZjH+cdQM4KNdQQGupI1B0JppgJuBRCER4mIdhfsr4qU5Ve2ZNX70ZKg5DdfKg2GP6dqY1fDxsxE8UUiuuUr2mIbDsts2kgZGNjyA8QaeQdO8G5jAZ++QD3CMhac4ZQ/1byqy6X2vtrWqwOI4W0TJNjMLI8kwxEjRyCAGZcuV1USEqRkQ+kdQTzp3h8Hwi8RSTDXitltiBrlkMq5xn/OESMXBa/eJO5oFl6wMIQ5XtTkkjjYCM5s05ZYu7vqyMLbg7gV5J0xDYrDQRI1pJOzmzoyGNjhjiVXU+mFy3FtM29xascD0S4YB+aAsWje4xMjXaBmeIk9ob5Wdj7a2z9HMM04xOQ9rnEmYSSAZ1Tsw2QNlLZO7e2o0oNxRRRQFFFFAUUUUEf6YYhkWIqSO8b2NuW3z91RTiGIVE7RyxHiAWOvyqW9MuGtPAOzNpEbOngSARY+RBIqGcKxayKQRobqyndW2ZT4UGpl6UQg2CyH2KP8AVTSTpaPow+9/sy/bTXjHRp4pTZx2Z1QkgG3hqdSPxvTReGKPSkHx+xbUDw9K5DeyRj2Mf9VKR8dlb6dj4BF+25prHgIhzJ9S3+ZFPUVALWa37QHwsfnUG24ZxhkcZ2I17r81Pn+r8qsLBYmLFKEnjR2GoDKrA6ektxva9VScUlh3QdPEn5EU94Px/IwV9E+iw3Q/avyqi2X4TAzBjDEWCGMExqSIyLFAbaIR9HakG6O4QixwuHtqbdjHa5UKdMvNQB6gBSfB+LCSyuRn5Hkw8RW3oNenAsMHDjDwh1tZhEgYZVyrY2uLLoPAaV7DwXDoUKYeFTGWZMsaDIz+mVsO6TzI3p/RQFJzzKilnIVVBLEmwAGpJPIUpVHddXTIySHBRMRFGR27DZpDqqE/VHPxPqoNn0n64NZEwKEqoIE7LpmOikKdk8zqfDnVdcS6U4yZgZZ5m7typZ0U3ub5EZRaxGum21R4akdy9tD3yA2txoLZbafCvEjItdTb6RV9SCLWG9h7OdVaOGlvlzAPlN7t3s37V9xptWC5BplXQ321PkbfR9VJoxJUekde41kA5+ncX/4rxidCQCLE+R0G3j9mlEZiVWJtbe+lxYa6C/LUa67V72sd+9cDNrY/Q8BcelvqfLSmKzAHRQPaftNBdTqVF/C7e/fyqB40iWFic2ua40tpltz8b38q8VgdiKaXW+w9eZvdvXqyKLEKL/tHwotHJceIrztB4j8fKmzMtzp/mNYkr4b/AKx0oUdZh4igSDxGo94psHUXsP8AMdfVWN18P81Cj3CiIk53yA8wgfUHTS4+dO1xnZn83PLlsdRmjIa3d0z7Xtz9labu+H+asktZvvoiSQdMMXGDkxeIBCi15nIzfS0JOm9SLh/W1joCfzyYhA1gsqgMVsdcyhSDy1B9VVrp+G+FeXH4NFp1b0G6c4ficZMfcmUfnImOo81P018x7QKlNckdDuKvhsTFLEbMp94tsfI7V1nh5Q6Kw2YBh6iL0QpRRRQeML1BulXBeyc4iMb/AKVR9IDZ7fWHxGnhU6pLEQh1INBXUkC4mIxudd0bex5EeO/tBqCYzDPG7I9wy/HzHlU74lgjhZco0jY3jP1W3KermPaPCkeM8PGKjzqLSp8edvuoINGTbnS6KfCtnDwSdteyYeuy/O2lPYujUx3yL62+4GgjSXGlvxelClSqLoofpSD2Lf5mnKdF4ubOfcPspQ0PAOPdkQkhPZ8jzjPl4r5VanBOMB7I5GYjusNmHLXxqIJ0dw4/q7+tmP22p/DAqAKgCgbAaW56VROqKbcOmLxqx3I19ht9lOag1HS3jAweDnxHONCVHi57qD+IiuVZiWN2ILEksSASS2pN/Xer869JyOHqvJ50B9Qu3zAqpoOiM5cZghS+pvfTwta9/hVWEdKta5Fydbi5uTzJ1vWObYX/AAPV7KnDdGGA2rScT4YFurMFJ2v+NKUW0ThWQnMCdAAdNb725iwO3lSMt7HQbHX1/ge6nz4VkJuAwtdSNdPBT93hTbEgWIC6kA2uDoTaxtsd9PXzqEmZBsNvx/4rIXuNrkaae/1b0GIgju25chr5ey9eGA6rl7x1HqvRXltNxoda9sb8tfYK9Edz6O2+29YmI2PdN76bbUR5y9VFjflrXuQXHdNrai43/GtY5dD3Te+h8vC1B4SfLSixudta8A8tPx50BdNue9AC+/Lb8e6sl5+o15lHgfKso1125GgTCm40GugHwrHLv869IGmnr/4rzTw9X451FPOGvZwdtQfjXWnRSXPgsM3/APFPgoH2VyNhTrXVfV1Pn4dhj4KR/C7D7KuySklFFFEFFFFBq+PcLWeNlYb+8HkQeRBqE8OmMMpjl9ICx/WHJwPDx8Dfyqyq0fH+jkWJHeGo2I0YHxBGoNAxRFOoPuNZdgPOo9N0IxSn81jplHIMEk+LKSffXi9E+Jf3/wB8Ef3UG9kQDamxLeA3+H37Vr06GY9vT4i/+GKMfZTqLq6Dfp8XipfLtSg9y2oDGcTgh/SSongCRc+obn2VhhMU05Xso3CE6yOpXTxVDZm9tq33CuhuEw+scKBvrEZm/iOtbxMOo2FBlDGFUKNgLCs6KKCGdbfB2xPDZRGLvERKoG5yekB55S3urQdG8SmIgilWxDKL+TAWYe/51aVQzFdBuyleXAyCHtDmkgdc0LNzKgENEx8RceVUNTAPCtPxLookzl1kZCdSMsbrcDLmsykg2AGhA02rdTYPHqNMJE58VxIy/wCZAa0WL6GcWxxyzzQ4WH6kZaRiP1rZb/xW8qCCce6ORQscmMg0AGWRiXGmuqKw1NzsLXplHwuFlX/92ISXubZxY+AYrr67VavD+pjBoPzks0h9aIPcFJ+NPX6ouHnbth+8H2rQVA3ApSUZcTDJkN1vkOpBGu196wn4bie07QxwtZCgCggasGvZTv51Z+K6lsOf0eIlX9pUb5Ba1c/UvMP0eMU+tGX5MaCuY45I2kLYcHOQdGItZbWFxr40hMxP9Qw9oqfy9UnEV9GeI/vHH+imc3VbxX6yN6pvvAoIDKD/AGbD3UgQfqH4VPH6r+K/2YP72P7WpP8Aou4p/Y//ACxf76CBiMgej4+HMmseyOXL9unr+FWAnVPxM7xoPXKn2E06j6m8ed2gH7xvsSoK2ePXlvejLrVrQdSWJPp4iFfVnb7BWwh6jvr4seyE/bJQUt2PK+g/HjR2Z1N9Tvvr69davH+g+L+9t/KH++vf6D4v70/8pf8AdQtR0UdiK6U6npS3DUv9F2HyPzY1ocN1I4cMC+JlYcwFRb+03+VWVwrh0eGiSGJcsaCyjfzJJ3JJJJPnQO6KKKAooooCiiig8r2iigK8Fe0UBRRRQFFFFAUUUUBRRRQFFFFAUUUUBRRRQFFFFAUUUUBRRRQFFFFAUUUUBRRRQ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28800"/>
            <a:ext cx="8973889" cy="50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139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45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5969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RESONANCE IMAGING(MIR)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" descr="data:image/jpeg;base64,/9j/4AAQSkZJRgABAQAAAQABAAD/2wCEAAkGBxQSEhQUExQWFhQWGB0YFhgYFxgXGhoXFhccFxgcGhgeHCggGBolHRQVJDEiJSksLi4uFx8zODMsNygtLisBCgoKDg0OFA8QFywcHBwsLCwrLCwsLiwuLCwsLCwrLCwsLCwsLCwsLCwsLCwtLSwsLCwsLDQsLCwrLCwrLCw1MP/AABEIAMIBAwMBIgACEQEDEQH/xAAcAAABBAMBAAAAAAAAAAAAAAAAAwQGBwIFCAH/xABKEAACAQIEAgYGBQgJAwQDAAABAgMAEQQSITEFQQYHEyJRYTJxgZGhsUJSwdHwFCMzYnKDkpMXQ1NUgqLC0uFEsvEWNKPTFSRj/8QAGQEBAQEBAQEAAAAAAAAAAAAAAAECAwQF/8QAJhEBAAIBAgUDBQAAAAAAAAAAAAERAgNBEhMhIjFhgbEEFFFxkf/aAAwDAQACEQMRAD8AvGiiigqfifWriFxDRLhEjUMVUyuSzZTY6LZVP6tyRzqScL6dgsqYiMI5XOBG3aHKDYt2YGcLfTS+tMet3ook+GfEooWaEZ3IHpxqO8HH0so1B3GUgb1UeG6XT4eNUeJJQljESMrxi1u44tmW19DruL8qo6WwOOjmXPG4ZTzH3cqcVQPAunAadZYXyS5tY2NhIuxUgLZmIHLUchV4cF4omJhWWPY6EaXVgbMptzBqB9RRRQFFFFAUUUUBRRRQFR7pL00weBYJPJaQjMEVSzZdgSBooNja5F7G1SGqW6+uEHtsPiFHpqYm/ajbOnvDSe6gl6dbHDj9OT+WfspYdaPDv7Vx+5k/21z5hp8omUwMVkVlBFgdb2J71tz4chSJVso7l2JV/o6HLZwdRzAPtqjo1es3hp/r2/kzf7KVTrG4cf8AqP8A4pv9lc5Y+UySM4iIuqXBKemmhPpbFdK9x0vaMSIrXRAbtH6aE3PpbFTb2UHSS9PeHn/qV/gkHzWlF6b4A/8AVR+24+YrmjEsWbMIgDZN3j9JAQdnvYjLz3FLYpy5ZsgBbQL2kd1IIa/peiSXFh5UodKDpngP73B7XA+dKL0twJ/6zD/zU++uZpMVdwwjUWyEjPHYkAq2mfY9wjzB3vWAmsJO4NVYL+cj0IYlD6XIWB9VKHUK9JMGdsVhz++j/wB1LLxvDHbEQn96n31y1DLplts+Yd8G4P0fSOtjcbDu16k1uzOS+UAN31s25+tvlPwFQdULxOE7TRn1Ov30quLQ7Ov8QrkxiQpXIcwOa+YXy5dQddtVNPWkVgWyZRpcWuBy39fzoOqVkB2I99Z1yqZVyhbDTvAhGvrvrbYW50hO7aLGzZm1TLmGax5eVUdY0VyfHxedCHRpVIIdSJXFsg73svrXT/RziYxOFhnH9YisfJrd4exrj2VBsaKKKAooooMZEDAgi4IsQeYOhrnOfDrPDMomw4/JJHCRuwTEMi2Byi/eUgA5TY3Bta9j0dTLE8Iw8hvJBE58WjRj7yKDknieCMR7RRpzq3eqLjvZFEJ/Mz2XyWTZT5X9H2r4VoOnHCFhxmJgsApOePwySDMLDwBzL/hrUdXU9+3wrGzC7RnmCvh51UdL4nEJGjPIyoii7MxCqoG5LHQCscHi45UEkTpIjei6MGU8tGBsajo4jPiuHo8MaySSKY5VLBLHKyOVvoTnA0JGhJ8AdJgOj3EIWwadraGGLDpJklYIqxRSriVKCxdnJiyta4y3uttYqxL0jJi41ZVZ0DOcqqWALMFzkKL3Jyi9hy1quMJwnHSYPNh8TNK3bEQM00oEmGRpMhlzSK1yZdWXW0cZswGqydG8dHiGaPMobGzzZ+3LL2cuHMcZeNm1yuV0sTZD4AELAkxkaukbSIJHBKIWAZgvpFVvdgLi9tqXqrMV0c4kY8GVVzPEsvbM+KLlmkijRuzkzhoQ5R7Fb5M17chZ2EvkW6lTlF1Y5mGmxa5zEeNzfxNArRRRQFQ/rX4b23DpCB3oSso9Smz/AORmqYUji8OJEeNtVdSp9TCx+dByZgpBG6WiZiLqcqA7G4tfnYE6cqymLRyF+xcI810ByA3Yd5dzY32p1jcNLBPJGmUOjm5a+6XRrLax2HvpxPw/ESIEkeFRcSCw1up5d/fXaqhjncuZVjKhnjyksgs47pJ8Ab29dOsbw6dA8pjCrmjv39Q6tkve21mAPvpzwnhj4lHjebKBIyMoQaEEOCpLaA7+yttJh3lbEQSykLnyNZVGZJEzq2oNjv7RVpmZRZTLcns1AMqrq7ABxeJtQNjcKbeAr1Gm7r5EGZnKgu17lLsug5mIkDxFbyHg0PaSrLM9hJqc6DOpVZEbRRqDcHzUVpGECTMrzMUEjaiRrHUFH0OpyudfFTUWJJtHJlF+zs0eneb0c5GnLu9qvs9VLSRyl9THq53DWu0d9Bm2YSN7c1M4eyyNcSM2QhDaUrnW5NvI5VPkD5UrLFGQAIXJLZhcbowZRqTyNrfs0UYcOCDnQfo918dLnvbguQfaazjcdwNPGqtlJNh3e8TbfQA2HqPleiOGxzDCgdmLtcJYdnmVzob8xp4qPGssrqhtHGFLWuW1BjObUBdboD6wDQNu1FgTMuYd0gBT3cpBI3uL8/C1Lwz5i0fbO0ZFhYZge7pey+PyrKVnViTkBiW30iGAF/L6L/Ck8FNktedF9g+06mgREhAF2lzqdgumU+kAcu91XQ+NYyCyd3tLo11JFu4Taw0uDt7q2hxIFyrKQfpEAg+J1+ynHE8MLJaVZGcFSqAAra1u6Cb3v8KFtPIRcnLJlBEguwB7OTuts/1vDw1tV09RHFC2GmwrE5oJLgE3OSTX5g++qPgsSqlTmGZGu5A12G+mU35WqW9VHGDhuJwXsqYgGB9T6YNlJ8O9l8eetB0nRRRUUUUUUBRRRQVb118KNsPi1HoHsZf2X1jJ9TAj95VQYXEfkuOimHolhf1HQ10b1gzQjAzRzOqmVCkQYgFpbXjCjmQwB8rX5VQ3TDozNDB2rL3Vt3gQd6sC5urvEZXxMPK6yp6nGVrfwp/FU3qkuh/SuOFMPiWa5CdlMo1bKbagczdVP+GrKwXTrAS2y4lFv9fNH/3gUkSOik4J1dQyMrKdipBHvFKVBqOk/HVwUImdGdc6IQhUEGRginvMBa5HPnXkHSGIo0rkRQAgRzO6LHKCL5ozmuV3sSBe1xcWJOlXARjoOxZ8q50c90Nfs2DgWOliVF/KtD/R4nZLD279lHOZ4EyRssWbMGjAYENEVkYZWv66Dd8T6VYaGKaQSpIYQ5ZI3QuTEnaOoF/SCC9vClIuk2EMSynEQqhNrtIgs2TtCpN7BgupHIa7VpU6HLI+Nzr2SzwDCrkcNdFUoZcuUKjsnZLaxt2Q5UniurqKRWzTSdoxfM4C6rLhhhGULaw/NqpB3za7G1BJJuPYZGdWxEKtGC0gMigooy3LC/dAzpcn6w8a13FOmeEhiSRZUmDuqoIpI2LZpFiLKM3eVWdQbbVqsR1cRNJO4nlHbRSQlbJlVJUjQ27t8wEK6nU8783fF+g6YhlYzOhEMUL5AlmEEy4iMgEHKc6nys1BVfW7wnsuIlgSqzWNxa/5wZWtcc3T41EFwkS+liG31HaFfHnoP/NW/wBevDM+FjmG6EoT+0Lr8V+NU7gMThYyLxgmw/qy1vLbf21UKSyYZI3CS2dgSCJHYl7WBIBN+W9IYfExhCHR80iWByObNks1rjU3130r3ESlp3eGJ8jhdLAd5dL2uRYj505xZmlCDsUTLIJAc9tQLEBfog+AoG2Ea0EpOHYq0YDMFUZTlyki52zWN7U7iWXspFKxJ2gU3aVRZwFOayhvpLe3nXrNOI2jzxBWXKRYsbEWsCWArVTYMlvoqLAAF8x7qgXNh5UG0kc5QGmgXK+cWDvvmuNluLMRTabFL3M2JYlBlUpFY2upHeLnbILaUyGEA3cexT9pr3sUHNj7h8hQLtjkzFs07Mb31RdwAdk5hR7qbXDMAqPlGpBkY67cz4Hw5Vl3eSX9ZJrJM/0Vt6hagU7EZ2bsQVOwYgEaDz8Qd770gLrGU7gFwb87i3gNdviaVXBSvsCaUbgjgd8hf2iF+ZoDDcYyOruA5VSBpbmCOR5j40vP0ue5yoq/nDIBcmzG+22neNO+jPQxsa5SEmQL6TILop8DIbKD5XJqe4LqTv8ApJEX2s59wyj40spTOLxhkdnIF2YsbaC7G509tLcCxDrisO0YJcTRlQNywkWwHrOlW3/QpM5sZcNEoJsyJJIxHK6llA+NTHoX1XYbh8onztNMBZGYKqpfQlVA9IjS5J0251FTqivaKAoorFmA1JsPOgyrCaZUUsxCqouSTYADck8hVedKetGONmhwSieQaNKb9ih8iNZT5KQP1qhk3Fsbi7ibEPZtMqnImvIKtgfbc+dWMbSZpKusqXBYxYyjpLNGxGjkZUb0iGANmzKg9uum1ZYmIyqY48RnX+zdsri3kTlf1g+yl+JYORGA1GU76hSPXUcxkEhY6Jv9arVJdrL4BwnBnDjuorqO+SQCD53OlKcD6ATYi8sWKH5PnsFmhzEqLFijgqSupA9VVjgYTmUuy6G41zH1eQqacL4nicN34pnjvsgNwSN+4e6Wty30NudKLXb0b6PxYKMxxX7xzMTbVrAbDQaAVtqqbCdbEkSn8ogEoto8XcO+mZGJHtB9lSHo/wBaWCxMgidjBKbWEmitfbLJ6J352qU0nFFFFQFFFFAUUUUEP61cO7cPkKMwykFwD6UZOVgfEC4b/DXOXbPhzkPsNdb4zDLLG8bi6upVh5MLH51zb046u+IYaQlYmxEA9CSIFzl/XQd5T46EedBGG4ox50n+XMedM10bKysG+rY3v6jrUk4V0Tx0/wChwM7D6zqY1975QffVRpxIx8acwYORtgTU+4Z1S8Se2d8Nhx/McewLb/NUnwXUrGbflONxEviEyxr8c5t7RQVIvDgPTdF9bAH3b0rBHATlVmlb6sUbSH3aVfnDerLhkO2FSQ+MpaX4OSPhUowmDjiXLHGiL4IoUe4CiufOG9FMVLbseHT2+tOVgH8LWa3qqS4Dqxx7em+Ew4/UR52/zZR7jVy0VBXeE6p4v6/F4mX9VSsSe5RmH8Vb3h/V/wANhsVwkTEfSkBlPvkJradIeOxYOLtJSbE5VVRcsxBIA5bA76aVUHS3pnicUGsGSH+zjO48ZH3Ye5dtOdBaOK6V4HDdztUuumSIZreRCCy+21ayfrKwq7Rzt5hUH/c4NUzgsY6g3VRsVy3BH+K++21vbSOI4g2w92/wqi78J1lYJ3CHtUY7XjLX/gLVJuG8SixCZ4ZEkTa6MGFxuDbYjwOtcuyYwbu9j4Jq3v2HvvVgdS+GlfFGeFGTDBWWR2JtK30VHJiDqTy1HOoLtooooMXawJ8BXN3SXi+KxeLLYl2aBD+jUfmwL2YW2vbmdfOukiK516WdBuJDET5cPNLDnbsirBwUv3e6GuNOVqDS8AnUswBBF7A8r+v36+db65Gt7gbKBf3Zc2vrtSvDug3Ehh0f8lIsAvZlo+0sANcpOx8L3028dXig0TZJo2ifkGVkPsDDWtROzNF8dxeTJ3lsxII1zKi5QAnO7aXJzbkgaVpxOXve1Op1b9se8/f7jTGeZol2Cg97YkkE6EE62q2TDIIfomx8fxt662+GxLKCGK2IAJbYWGh9e1R+Hj7KQc0gt9UeHtrZz4QyLHKshdG7xDDKw+JvVuEqW6iwKBO1me8ZIyLYBpBmAOn0N9Lnw3vTzgnQrD4rHdgXcQdm0iBSBIjKyiwYggp3joRfatlwPotNjSpVQkK6CVxe3nGv0m032GutWHwPoVhsLMJ4+0MojMZLOSCGIJOXYG6ja1SZWG74bg+xiSPO75FChnILEDbMQACbc7U5oorDQooooCiimeN4tBCQss0cbNqA7qpI8bE7UDyioLx3rNw8VxApnbxHcj/iIu3sBHnVc8d6xsdMSBL2K/VhGU+1zdr+oigvXH46GEZ5pI4x9Z2VfiTUZx3Wdw6O/wCeL25ojFddrOQEJ9tc8TYoTSMJmfX0pTdibcs2pOunma33A+hxnytL2iwA5kjcjO1wBd7egNPR1IudfELe/pRgPo4fEHzIjH+ulY+smE74fED2Rn/XUU/I0QWpqbXqixMN09wjek0kf7cbfNbge+pBg8bHMuaJ1dfFWDfLaqZxMgWyqueR75EBtcDdmP0UFxdvMAXJAMT6R8XOEfNFi5FxS7CEhUU+DCxuvk5N/DlSh01RVUdV/WwMYy4XGZUxB0jkAskp+qRsknwPKxsDa9QaDptwg4vDGERCRmIKkydmI2AJDlsrHTawU3v7aqji3VzxWEBkMWKH1VOVgfIPlB9d7+VXtRQc2w9GuJzOYxgZlI3LWjX+Y5At+zepNwzqZxMljisSkSndIVLn2u1hf2NV2UUEE4N1ScNgsWjadhzmbMP5YAQ+0GpxFEFAVQAoFgAAAB4ADYVnRQFFFFAUUUUBSWJwySKVkRXU7qyhgfYaUZgNzamz45Rtc+qgjfEurnBS3KI0JPONrD+A3UewCqk6fYVcGDA1yYiBG7i2ZCdSORU3O3Meur5bHtyUe00jOxk9ONGA2umb50HLEXFguzIPYKsfqdwwx00naoJIogCbju5tco00PM28qt1cMB/Ux/ywKdJicg1QAeWnwoHyrYWGgFe14DXtAUUUUBRRUD6wel5gb8mgkCSlbvJbMUDbBRtnI1udgRob6Ap1i9YEfD17KMo2KYXCk92NfryW1t4KNW+NVAuOxM5aVpHjVzdnOk0vt/qo/BRbTytZDD4WOSZpPTiiayu3eaaX6cjMfSAOg1O1970cSx5Y2BqhDGYgAZV0A+QrHsERBJNJkLeggXO58NL6UzOFlkdVjjLDQnUeO2p02qZdGuiZEn5RiSGk+go1VPD1t8vjQbHoxwgiNGkUB7XOlj5X8Da1bvFYhYxSOO4gsYqGcZ45a5J/H2VBs+KcZCgk+oAbk8gKiuD6QYvEYhYsMqNrrpdQBuWfko+tz5cq1ZllxkjrGQFtq7d1Yox6ZZjsDprudvKlpcWBEcNgiUhP6fEEENMfAcwngo1POg2nSLpR2WaDCP2kzm0+IA1YjZIhyUXIHhruSWrRYXg6RjPiSWY6iMHX1sef43rCHCrH6N/Wd/8AgeQ+NEj31PvrOWMz0t30dTDTvKceKdr8e8b/AAcSYmA6GAIOTIQGW2xFgLn21fnVX0wONhMMzBsTABmbbtYjoko8+TeBHK4rnNta2fR/jUuAxEOKjueybvLf0o20dD6xtfY2PKkYxj4XV+onVjviL2mIiPbpTrSimA4kr4b8ohIdWj7RCTYMCuYXIvbSodH1jFo8JbDgTTYr8knjMn/t5M5XvELdiQpYCwuAda086wKKjq9N8Ec1pScpUGyPrnnbDKV7veXtUZMwuL+RFe4bprgpMmWX00eQXR1skLOkjNde6A0Ti58B4i4SGitdwPjcOMjMkD51BynRlIOUNYhgCO66n21saAooooCiiksVJlRj4D48qDUics7ncA6X/Hhb30r2p8vcKaYQWX16/d8AKWvQK9s3jXnaHxPvpO9e1Blmr2JMzqvtPqH/ADasad8LTRn8TYepf+b1Q+ooooCiiig0/S/jq4HBzYlhfs17o8XYhEB8izLfyvXPIiWUtNiHaaSQ52zN3SW1PdG48jpyFhXQPTfgS47BTYdiRmW6kbh0IddOeqjTzrmTFcOxWHOUFZEG1jy9u3q1oNtjuIC1hZVA5aAD7Kjc/GLHuC48TSc0ksnoi5tsOXI6X38/OmLYVxujD/CaCzeg2LEsWYplINt738/x5VJcZxEItV3wHpJBBEqFiCN+6fVy8gKWxnSqJ9FLN5BbfO1A841xRirtvYE/jyqHQYdpyZJXyRA2LkXufqov05D4cudhW0n4gzi2WynQi+pB3BbkPJf4hSDNqL6kCyi1lUeCrsB8TzPOgUlcMgjC9nhwbiMHvyEfSlb6TeWw5efvhyA2A2FYqOfOvHaqMJWpu1ZSNSYagXw8VzT9sNcEciLe+kcJTibGIguWFQW71F484nhcmGkJ/Mu0eh1EcgzjXlYs49gqYT9C8K7ByHDiZMQWDWJmhQRo58bAHTYlmJGtQ/qA4U0eDmxDi35TLdR+ogsD7WL+wCrSoI1/6FwdpAI2HaW2dwVCznEgIQe4O2dm08bbACvIeguDVYkyOyRZ8ivIzAdt2nabm5zdvJfXXu3vlW0mooGHBuEx4WJYos+RdBndnNgAoF2J0AAAHlT+iigKKKKArXcbktHbmxt9vztWxrTcXe8ir9UX9/8A4FAkNBbwozUmWrEyUC2asgabdpSqNQKNroNzoPWa3MSBQANgLD2VreHR5nvyUfE/8X99bWgKKKSxOIWNS7myjc0CtFQTjnWlhMPoFkkbyFgfb/xWk/pH4jiP/acMksdmdXt/FotBa1UV1vcFOGxAlVCYZ7kEA2WT6Skja+48dfCt/wDkvSPFek8OFU+LLmHtTMffSkXVRPNrjeJTyeUYyezMSb+6s5Y3Dro6vLyur9FISwqjMSChIvYggm+5F/lzrWofzlyTe+jed/lV8YrqLw7S5kxMqREC6ZVZ78z2m1j4FTz1rZp1KcNCZT25b+0Mve9wXL8KtVCTqcWVzEfpR/aufp/j31j2RO7fCrbx3Uet/wAzjGUeEkQc/wASsvyrUYnqYxq+hPh39ZkQ/wDa1cp5j34ZfRz5j5V8IR4n4fdSckVvv++p6Op/iP1sN/Nf/wCuttgepac/psXGviI42f4sV+VMeOJXW+0yx7ek+iq8xrBlO5IHrP3aVfvDOqDAR2MnazH9Z8g9yBdPWTUu4Z0dwuH/AEGHijPiqLm9rWuffXW5fP7I3tzNgeiGMxH6KCZh49kwX+NiF+Nb/B9TvEX1ZVj8nlQf9geujqKVP5OPGPGKjML1GTH9JiI19XaP/sqQcI6k8NGQ0szSEa2VAgP8Rc+4irTopRzctq/kEcLhljRUQWVQAo8AKWooquYooooCiiigKKKKAqN4iTNK7edh7P8AwK3+JlyozeAJqITS2BJvb1GgdO9ImYeI99MWlXNrYWHMjnXhxK+I+P3UD0YkX3+BpxHiR51pRihy5nXQ7ffTmPHICLhz5WAB8ibnSgmXD4sqC+57x9v/ABYeynNa3hHGFnFrZXG6k39oPMVr+mfEMRCkRwyl2aSzohjErRhGZhD2gKM4sGsRqqtbXUBIqSxOHWRSri6nceo3+yofwfpysgAVTIEw0c8sjMkJPaRyOMkbGx1ise9ZS43FzTJus8dh2y4YtZ5kZe0At2GG/KiQSmoMebcDUcwb0E1wnCYIjeOGNT4hFB99r09qGnp6oxPYmBsnd/OBwT38K2KHctf0Y2G+9qSwXT1phhezwhLYkt2YMqjRYFnBJK+DMpvsym2YEGgm9FFFAUUUUBRWDyAbkD1m1NZeL4dfSniX1yIPmaBnx7GzwNHKkZlgFxOiC8oBsVkjH08tiCg1INxcixd8K4vDiVzwSLIuxynVTzDLureRANNJelmBX0sZhh++j++o1xvi3B5mMgxkEWJA7s8MgWUEai5X9It/otcHwoJ9RUJ4F1jYNsPGcRioUmtaQXIBZSVLAcla2YDwYU//AKQeG/3yL3n7qBLpx0u//HPhi4HYys4kOVmdRHGZLqFOt7W10F7nQGl//VSQ9gmIdGlxAzxiAFl7Msihr3OYXkXUciTayk1rOJ9IuD4l4pJcVGzRZjH+cdQM4KNdQQGupI1B0JppgJuBRCER4mIdhfsr4qU5Ve2ZNX70ZKg5DdfKg2GP6dqY1fDxsxE8UUiuuUr2mIbDsts2kgZGNjyA8QaeQdO8G5jAZ++QD3CMhac4ZQ/1byqy6X2vtrWqwOI4W0TJNjMLI8kwxEjRyCAGZcuV1USEqRkQ+kdQTzp3h8Hwi8RSTDXitltiBrlkMq5xn/OESMXBa/eJO5oFl6wMIQ5XtTkkjjYCM5s05ZYu7vqyMLbg7gV5J0xDYrDQRI1pJOzmzoyGNjhjiVXU+mFy3FtM29xascD0S4YB+aAsWje4xMjXaBmeIk9ob5Wdj7a2z9HMM04xOQ9rnEmYSSAZ1Tsw2QNlLZO7e2o0oNxRRRQFFFFAUUUUEf6YYhkWIqSO8b2NuW3z91RTiGIVE7RyxHiAWOvyqW9MuGtPAOzNpEbOngSARY+RBIqGcKxayKQRobqyndW2ZT4UGpl6UQg2CyH2KP8AVTSTpaPow+9/sy/bTXjHRp4pTZx2Z1QkgG3hqdSPxvTReGKPSkHx+xbUDw9K5DeyRj2Mf9VKR8dlb6dj4BF+25prHgIhzJ9S3+ZFPUVALWa37QHwsfnUG24ZxhkcZ2I17r81Pn+r8qsLBYmLFKEnjR2GoDKrA6ektxva9VScUlh3QdPEn5EU94Px/IwV9E+iw3Q/avyqi2X4TAzBjDEWCGMExqSIyLFAbaIR9HakG6O4QixwuHtqbdjHa5UKdMvNQB6gBSfB+LCSyuRn5Hkw8RW3oNenAsMHDjDwh1tZhEgYZVyrY2uLLoPAaV7DwXDoUKYeFTGWZMsaDIz+mVsO6TzI3p/RQFJzzKilnIVVBLEmwAGpJPIUpVHddXTIySHBRMRFGR27DZpDqqE/VHPxPqoNn0n64NZEwKEqoIE7LpmOikKdk8zqfDnVdcS6U4yZgZZ5m7typZ0U3ub5EZRaxGum21R4akdy9tD3yA2txoLZbafCvEjItdTb6RV9SCLWG9h7OdVaOGlvlzAPlN7t3s37V9xptWC5BplXQ321PkbfR9VJoxJUekde41kA5+ncX/4rxidCQCLE+R0G3j9mlEZiVWJtbe+lxYa6C/LUa67V72sd+9cDNrY/Q8BcelvqfLSmKzAHRQPaftNBdTqVF/C7e/fyqB40iWFic2ua40tpltz8b38q8VgdiKaXW+w9eZvdvXqyKLEKL/tHwotHJceIrztB4j8fKmzMtzp/mNYkr4b/AKx0oUdZh4igSDxGo94psHUXsP8AMdfVWN18P81Cj3CiIk53yA8wgfUHTS4+dO1xnZn83PLlsdRmjIa3d0z7Xtz9labu+H+asktZvvoiSQdMMXGDkxeIBCi15nIzfS0JOm9SLh/W1joCfzyYhA1gsqgMVsdcyhSDy1B9VVrp+G+FeXH4NFp1b0G6c4ficZMfcmUfnImOo81P018x7QKlNckdDuKvhsTFLEbMp94tsfI7V1nh5Q6Kw2YBh6iL0QpRRRQeML1BulXBeyc4iMb/AKVR9IDZ7fWHxGnhU6pLEQh1INBXUkC4mIxudd0bex5EeO/tBqCYzDPG7I9wy/HzHlU74lgjhZco0jY3jP1W3KermPaPCkeM8PGKjzqLSp8edvuoINGTbnS6KfCtnDwSdteyYeuy/O2lPYujUx3yL62+4GgjSXGlvxelClSqLoofpSD2Lf5mnKdF4ubOfcPspQ0PAOPdkQkhPZ8jzjPl4r5VanBOMB7I5GYjusNmHLXxqIJ0dw4/q7+tmP22p/DAqAKgCgbAaW56VROqKbcOmLxqx3I19ht9lOag1HS3jAweDnxHONCVHi57qD+IiuVZiWN2ILEksSASS2pN/Xer869JyOHqvJ50B9Qu3zAqpoOiM5cZghS+pvfTwta9/hVWEdKta5Fydbi5uTzJ1vWObYX/AAPV7KnDdGGA2rScT4YFurMFJ2v+NKUW0ThWQnMCdAAdNb725iwO3lSMt7HQbHX1/ge6nz4VkJuAwtdSNdPBT93hTbEgWIC6kA2uDoTaxtsd9PXzqEmZBsNvx/4rIXuNrkaae/1b0GIgju25chr5ey9eGA6rl7x1HqvRXltNxoda9sb8tfYK9Edz6O2+29YmI2PdN76bbUR5y9VFjflrXuQXHdNrai43/GtY5dD3Te+h8vC1B4SfLSixudta8A8tPx50BdNue9AC+/Lb8e6sl5+o15lHgfKso1125GgTCm40GugHwrHLv869IGmnr/4rzTw9X451FPOGvZwdtQfjXWnRSXPgsM3/APFPgoH2VyNhTrXVfV1Pn4dhj4KR/C7D7KuySklFFFEFFFFBq+PcLWeNlYb+8HkQeRBqE8OmMMpjl9ICx/WHJwPDx8Dfyqyq0fH+jkWJHeGo2I0YHxBGoNAxRFOoPuNZdgPOo9N0IxSn81jplHIMEk+LKSffXi9E+Jf3/wB8Ef3UG9kQDamxLeA3+H37Vr06GY9vT4i/+GKMfZTqLq6Dfp8XipfLtSg9y2oDGcTgh/SSongCRc+obn2VhhMU05Xso3CE6yOpXTxVDZm9tq33CuhuEw+scKBvrEZm/iOtbxMOo2FBlDGFUKNgLCs6KKCGdbfB2xPDZRGLvERKoG5yekB55S3urQdG8SmIgilWxDKL+TAWYe/51aVQzFdBuyleXAyCHtDmkgdc0LNzKgENEx8RceVUNTAPCtPxLookzl1kZCdSMsbrcDLmsykg2AGhA02rdTYPHqNMJE58VxIy/wCZAa0WL6GcWxxyzzQ4WH6kZaRiP1rZb/xW8qCCce6ORQscmMg0AGWRiXGmuqKw1NzsLXplHwuFlX/92ISXubZxY+AYrr67VavD+pjBoPzks0h9aIPcFJ+NPX6ouHnbth+8H2rQVA3ApSUZcTDJkN1vkOpBGu196wn4bie07QxwtZCgCggasGvZTv51Z+K6lsOf0eIlX9pUb5Ba1c/UvMP0eMU+tGX5MaCuY45I2kLYcHOQdGItZbWFxr40hMxP9Qw9oqfy9UnEV9GeI/vHH+imc3VbxX6yN6pvvAoIDKD/AGbD3UgQfqH4VPH6r+K/2YP72P7WpP8Aou4p/Y//ACxf76CBiMgej4+HMmseyOXL9unr+FWAnVPxM7xoPXKn2E06j6m8ed2gH7xvsSoK2ePXlvejLrVrQdSWJPp4iFfVnb7BWwh6jvr4seyE/bJQUt2PK+g/HjR2Z1N9Tvvr69davH+g+L+9t/KH++vf6D4v70/8pf8AdQtR0UdiK6U6npS3DUv9F2HyPzY1ocN1I4cMC+JlYcwFRb+03+VWVwrh0eGiSGJcsaCyjfzJJ3JJJJPnQO6KKKAooooCiiig8r2iigK8Fe0UBRRRQFFFFAUUUUBRRRQFFFFAUUUUBRRRQFFFFAUUUUBRRRQFFFFAUUUUBRRRQ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496" y="1268760"/>
            <a:ext cx="8075128" cy="521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9294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46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5969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RESONANCE IMAGING(MIR)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AutoShape 6" descr="Prototyp 1990, MicroVAX II Clone Minicompu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2" descr="data:image/jpeg;base64,/9j/4AAQSkZJRgABAQAAAQABAAD/2wCEAAkGBxQSEhQUExQWFhQWGB0YFhgYFxgXGhoXFhccFxgcGhgeHCggGBolHRQVJDEiJSksLi4uFx8zODMsNygtLisBCgoKDg0OFA8QFywcHBwsLCwrLCwsLiwuLCwsLCwrLCwsLCwsLCwsLCwsLCwtLSwsLCwsLDQsLCwrLCwrLCw1MP/AABEIAMIBAwMBIgACEQEDEQH/xAAcAAABBAMBAAAAAAAAAAAAAAAAAwQGBwIFCAH/xABKEAACAQIEAgYGBQgJAwQDAAABAgMAEQQSITEFQQYHEyJRYTJxgZGhsUJSwdHwFCMzYnKDkpMXQ1NUgqLC0uFEsvEWNKPTFSRj/8QAGQEBAQEBAQEAAAAAAAAAAAAAAAECAwQF/8QAJhEBAAIBAgUDBQAAAAAAAAAAAAERAgNBEhMhIjFhgbEEFFFxkf/aAAwDAQACEQMRAD8AvGiiigqfifWriFxDRLhEjUMVUyuSzZTY6LZVP6tyRzqScL6dgsqYiMI5XOBG3aHKDYt2YGcLfTS+tMet3ook+GfEooWaEZ3IHpxqO8HH0so1B3GUgb1UeG6XT4eNUeJJQljESMrxi1u44tmW19DruL8qo6WwOOjmXPG4ZTzH3cqcVQPAunAadZYXyS5tY2NhIuxUgLZmIHLUchV4cF4omJhWWPY6EaXVgbMptzBqB9RRRQFFFFAUUUUBRRRQFR7pL00weBYJPJaQjMEVSzZdgSBooNja5F7G1SGqW6+uEHtsPiFHpqYm/ajbOnvDSe6gl6dbHDj9OT+WfspYdaPDv7Vx+5k/21z5hp8omUwMVkVlBFgdb2J71tz4chSJVso7l2JV/o6HLZwdRzAPtqjo1es3hp/r2/kzf7KVTrG4cf8AqP8A4pv9lc5Y+UySM4iIuqXBKemmhPpbFdK9x0vaMSIrXRAbtH6aE3PpbFTb2UHSS9PeHn/qV/gkHzWlF6b4A/8AVR+24+YrmjEsWbMIgDZN3j9JAQdnvYjLz3FLYpy5ZsgBbQL2kd1IIa/peiSXFh5UodKDpngP73B7XA+dKL0twJ/6zD/zU++uZpMVdwwjUWyEjPHYkAq2mfY9wjzB3vWAmsJO4NVYL+cj0IYlD6XIWB9VKHUK9JMGdsVhz++j/wB1LLxvDHbEQn96n31y1DLplts+Yd8G4P0fSOtjcbDu16k1uzOS+UAN31s25+tvlPwFQdULxOE7TRn1Ov30quLQ7Ov8QrkxiQpXIcwOa+YXy5dQddtVNPWkVgWyZRpcWuBy39fzoOqVkB2I99Z1yqZVyhbDTvAhGvrvrbYW50hO7aLGzZm1TLmGax5eVUdY0VyfHxedCHRpVIIdSJXFsg73svrXT/RziYxOFhnH9YisfJrd4exrj2VBsaKKKAooooMZEDAgi4IsQeYOhrnOfDrPDMomw4/JJHCRuwTEMi2Byi/eUgA5TY3Bta9j0dTLE8Iw8hvJBE58WjRj7yKDknieCMR7RRpzq3eqLjvZFEJ/Mz2XyWTZT5X9H2r4VoOnHCFhxmJgsApOePwySDMLDwBzL/hrUdXU9+3wrGzC7RnmCvh51UdL4nEJGjPIyoii7MxCqoG5LHQCscHi45UEkTpIjei6MGU8tGBsajo4jPiuHo8MaySSKY5VLBLHKyOVvoTnA0JGhJ8AdJgOj3EIWwadraGGLDpJklYIqxRSriVKCxdnJiyta4y3uttYqxL0jJi41ZVZ0DOcqqWALMFzkKL3Jyi9hy1quMJwnHSYPNh8TNK3bEQM00oEmGRpMhlzSK1yZdWXW0cZswGqydG8dHiGaPMobGzzZ+3LL2cuHMcZeNm1yuV0sTZD4AELAkxkaukbSIJHBKIWAZgvpFVvdgLi9tqXqrMV0c4kY8GVVzPEsvbM+KLlmkijRuzkzhoQ5R7Fb5M17chZ2EvkW6lTlF1Y5mGmxa5zEeNzfxNArRRRQFQ/rX4b23DpCB3oSso9Smz/AORmqYUji8OJEeNtVdSp9TCx+dByZgpBG6WiZiLqcqA7G4tfnYE6cqymLRyF+xcI810ByA3Yd5dzY32p1jcNLBPJGmUOjm5a+6XRrLax2HvpxPw/ESIEkeFRcSCw1up5d/fXaqhjncuZVjKhnjyksgs47pJ8Ab29dOsbw6dA8pjCrmjv39Q6tkve21mAPvpzwnhj4lHjebKBIyMoQaEEOCpLaA7+yttJh3lbEQSykLnyNZVGZJEzq2oNjv7RVpmZRZTLcns1AMqrq7ABxeJtQNjcKbeAr1Gm7r5EGZnKgu17lLsug5mIkDxFbyHg0PaSrLM9hJqc6DOpVZEbRRqDcHzUVpGECTMrzMUEjaiRrHUFH0OpyudfFTUWJJtHJlF+zs0eneb0c5GnLu9qvs9VLSRyl9THq53DWu0d9Bm2YSN7c1M4eyyNcSM2QhDaUrnW5NvI5VPkD5UrLFGQAIXJLZhcbowZRqTyNrfs0UYcOCDnQfo918dLnvbguQfaazjcdwNPGqtlJNh3e8TbfQA2HqPleiOGxzDCgdmLtcJYdnmVzob8xp4qPGssrqhtHGFLWuW1BjObUBdboD6wDQNu1FgTMuYd0gBT3cpBI3uL8/C1Lwz5i0fbO0ZFhYZge7pey+PyrKVnViTkBiW30iGAF/L6L/Ck8FNktedF9g+06mgREhAF2lzqdgumU+kAcu91XQ+NYyCyd3tLo11JFu4Taw0uDt7q2hxIFyrKQfpEAg+J1+ynHE8MLJaVZGcFSqAAra1u6Cb3v8KFtPIRcnLJlBEguwB7OTuts/1vDw1tV09RHFC2GmwrE5oJLgE3OSTX5g++qPgsSqlTmGZGu5A12G+mU35WqW9VHGDhuJwXsqYgGB9T6YNlJ8O9l8eetB0nRRRUUUUUUBRRRQVb118KNsPi1HoHsZf2X1jJ9TAj95VQYXEfkuOimHolhf1HQ10b1gzQjAzRzOqmVCkQYgFpbXjCjmQwB8rX5VQ3TDozNDB2rL3Vt3gQd6sC5urvEZXxMPK6yp6nGVrfwp/FU3qkuh/SuOFMPiWa5CdlMo1bKbagczdVP+GrKwXTrAS2y4lFv9fNH/3gUkSOik4J1dQyMrKdipBHvFKVBqOk/HVwUImdGdc6IQhUEGRginvMBa5HPnXkHSGIo0rkRQAgRzO6LHKCL5ozmuV3sSBe1xcWJOlXARjoOxZ8q50c90Nfs2DgWOliVF/KtD/R4nZLD279lHOZ4EyRssWbMGjAYENEVkYZWv66Dd8T6VYaGKaQSpIYQ5ZI3QuTEnaOoF/SCC9vClIuk2EMSynEQqhNrtIgs2TtCpN7BgupHIa7VpU6HLI+Nzr2SzwDCrkcNdFUoZcuUKjsnZLaxt2Q5UniurqKRWzTSdoxfM4C6rLhhhGULaw/NqpB3za7G1BJJuPYZGdWxEKtGC0gMigooy3LC/dAzpcn6w8a13FOmeEhiSRZUmDuqoIpI2LZpFiLKM3eVWdQbbVqsR1cRNJO4nlHbRSQlbJlVJUjQ27t8wEK6nU8783fF+g6YhlYzOhEMUL5AlmEEy4iMgEHKc6nys1BVfW7wnsuIlgSqzWNxa/5wZWtcc3T41EFwkS+liG31HaFfHnoP/NW/wBevDM+FjmG6EoT+0Lr8V+NU7gMThYyLxgmw/qy1vLbf21UKSyYZI3CS2dgSCJHYl7WBIBN+W9IYfExhCHR80iWByObNks1rjU3130r3ESlp3eGJ8jhdLAd5dL2uRYj505xZmlCDsUTLIJAc9tQLEBfog+AoG2Ea0EpOHYq0YDMFUZTlyki52zWN7U7iWXspFKxJ2gU3aVRZwFOayhvpLe3nXrNOI2jzxBWXKRYsbEWsCWArVTYMlvoqLAAF8x7qgXNh5UG0kc5QGmgXK+cWDvvmuNluLMRTabFL3M2JYlBlUpFY2upHeLnbILaUyGEA3cexT9pr3sUHNj7h8hQLtjkzFs07Mb31RdwAdk5hR7qbXDMAqPlGpBkY67cz4Hw5Vl3eSX9ZJrJM/0Vt6hagU7EZ2bsQVOwYgEaDz8Qd770gLrGU7gFwb87i3gNdviaVXBSvsCaUbgjgd8hf2iF+ZoDDcYyOruA5VSBpbmCOR5j40vP0ue5yoq/nDIBcmzG+22neNO+jPQxsa5SEmQL6TILop8DIbKD5XJqe4LqTv8ApJEX2s59wyj40spTOLxhkdnIF2YsbaC7G509tLcCxDrisO0YJcTRlQNywkWwHrOlW3/QpM5sZcNEoJsyJJIxHK6llA+NTHoX1XYbh8onztNMBZGYKqpfQlVA9IjS5J0251FTqivaKAoorFmA1JsPOgyrCaZUUsxCqouSTYADck8hVedKetGONmhwSieQaNKb9ih8iNZT5KQP1qhk3Fsbi7ibEPZtMqnImvIKtgfbc+dWMbSZpKusqXBYxYyjpLNGxGjkZUb0iGANmzKg9uum1ZYmIyqY48RnX+zdsri3kTlf1g+yl+JYORGA1GU76hSPXUcxkEhY6Jv9arVJdrL4BwnBnDjuorqO+SQCD53OlKcD6ATYi8sWKH5PnsFmhzEqLFijgqSupA9VVjgYTmUuy6G41zH1eQqacL4nicN34pnjvsgNwSN+4e6Wty30NudKLXb0b6PxYKMxxX7xzMTbVrAbDQaAVtqqbCdbEkSn8ogEoto8XcO+mZGJHtB9lSHo/wBaWCxMgidjBKbWEmitfbLJ6J352qU0nFFFFQFFFFAUUUUEP61cO7cPkKMwykFwD6UZOVgfEC4b/DXOXbPhzkPsNdb4zDLLG8bi6upVh5MLH51zb046u+IYaQlYmxEA9CSIFzl/XQd5T46EedBGG4ox50n+XMedM10bKysG+rY3v6jrUk4V0Tx0/wChwM7D6zqY1975QffVRpxIx8acwYORtgTU+4Z1S8Se2d8Nhx/McewLb/NUnwXUrGbflONxEviEyxr8c5t7RQVIvDgPTdF9bAH3b0rBHATlVmlb6sUbSH3aVfnDerLhkO2FSQ+MpaX4OSPhUowmDjiXLHGiL4IoUe4CiufOG9FMVLbseHT2+tOVgH8LWa3qqS4Dqxx7em+Ew4/UR52/zZR7jVy0VBXeE6p4v6/F4mX9VSsSe5RmH8Vb3h/V/wANhsVwkTEfSkBlPvkJradIeOxYOLtJSbE5VVRcsxBIA5bA76aVUHS3pnicUGsGSH+zjO48ZH3Ye5dtOdBaOK6V4HDdztUuumSIZreRCCy+21ayfrKwq7Rzt5hUH/c4NUzgsY6g3VRsVy3BH+K++21vbSOI4g2w92/wqi78J1lYJ3CHtUY7XjLX/gLVJuG8SixCZ4ZEkTa6MGFxuDbYjwOtcuyYwbu9j4Jq3v2HvvVgdS+GlfFGeFGTDBWWR2JtK30VHJiDqTy1HOoLtooooMXawJ8BXN3SXi+KxeLLYl2aBD+jUfmwL2YW2vbmdfOukiK516WdBuJDET5cPNLDnbsirBwUv3e6GuNOVqDS8AnUswBBF7A8r+v36+db65Gt7gbKBf3Zc2vrtSvDug3Ehh0f8lIsAvZlo+0sANcpOx8L3028dXig0TZJo2ifkGVkPsDDWtROzNF8dxeTJ3lsxII1zKi5QAnO7aXJzbkgaVpxOXve1Op1b9se8/f7jTGeZol2Cg97YkkE6EE62q2TDIIfomx8fxt662+GxLKCGK2IAJbYWGh9e1R+Hj7KQc0gt9UeHtrZz4QyLHKshdG7xDDKw+JvVuEqW6iwKBO1me8ZIyLYBpBmAOn0N9Lnw3vTzgnQrD4rHdgXcQdm0iBSBIjKyiwYggp3joRfatlwPotNjSpVQkK6CVxe3nGv0m032GutWHwPoVhsLMJ4+0MojMZLOSCGIJOXYG6ja1SZWG74bg+xiSPO75FChnILEDbMQACbc7U5oorDQooooCiimeN4tBCQss0cbNqA7qpI8bE7UDyioLx3rNw8VxApnbxHcj/iIu3sBHnVc8d6xsdMSBL2K/VhGU+1zdr+oigvXH46GEZ5pI4x9Z2VfiTUZx3Wdw6O/wCeL25ojFddrOQEJ9tc8TYoTSMJmfX0pTdibcs2pOunma33A+hxnytL2iwA5kjcjO1wBd7egNPR1IudfELe/pRgPo4fEHzIjH+ulY+smE74fED2Rn/XUU/I0QWpqbXqixMN09wjek0kf7cbfNbge+pBg8bHMuaJ1dfFWDfLaqZxMgWyqueR75EBtcDdmP0UFxdvMAXJAMT6R8XOEfNFi5FxS7CEhUU+DCxuvk5N/DlSh01RVUdV/WwMYy4XGZUxB0jkAskp+qRsknwPKxsDa9QaDptwg4vDGERCRmIKkydmI2AJDlsrHTawU3v7aqji3VzxWEBkMWKH1VOVgfIPlB9d7+VXtRQc2w9GuJzOYxgZlI3LWjX+Y5At+zepNwzqZxMljisSkSndIVLn2u1hf2NV2UUEE4N1ScNgsWjadhzmbMP5YAQ+0GpxFEFAVQAoFgAAAB4ADYVnRQFFFFAUUUUBSWJwySKVkRXU7qyhgfYaUZgNzamz45Rtc+qgjfEurnBS3KI0JPONrD+A3UewCqk6fYVcGDA1yYiBG7i2ZCdSORU3O3Meur5bHtyUe00jOxk9ONGA2umb50HLEXFguzIPYKsfqdwwx00naoJIogCbju5tco00PM28qt1cMB/Ux/ywKdJicg1QAeWnwoHyrYWGgFe14DXtAUUUUBRRUD6wel5gb8mgkCSlbvJbMUDbBRtnI1udgRob6Ap1i9YEfD17KMo2KYXCk92NfryW1t4KNW+NVAuOxM5aVpHjVzdnOk0vt/qo/BRbTytZDD4WOSZpPTiiayu3eaaX6cjMfSAOg1O1970cSx5Y2BqhDGYgAZV0A+QrHsERBJNJkLeggXO58NL6UzOFlkdVjjLDQnUeO2p02qZdGuiZEn5RiSGk+go1VPD1t8vjQbHoxwgiNGkUB7XOlj5X8Da1bvFYhYxSOO4gsYqGcZ45a5J/H2VBs+KcZCgk+oAbk8gKiuD6QYvEYhYsMqNrrpdQBuWfko+tz5cq1ZllxkjrGQFtq7d1Yox6ZZjsDprudvKlpcWBEcNgiUhP6fEEENMfAcwngo1POg2nSLpR2WaDCP2kzm0+IA1YjZIhyUXIHhruSWrRYXg6RjPiSWY6iMHX1sef43rCHCrH6N/Wd/8AgeQ+NEj31PvrOWMz0t30dTDTvKceKdr8e8b/AAcSYmA6GAIOTIQGW2xFgLn21fnVX0wONhMMzBsTABmbbtYjoko8+TeBHK4rnNta2fR/jUuAxEOKjueybvLf0o20dD6xtfY2PKkYxj4XV+onVjviL2mIiPbpTrSimA4kr4b8ohIdWj7RCTYMCuYXIvbSodH1jFo8JbDgTTYr8knjMn/t5M5XvELdiQpYCwuAda086wKKjq9N8Ec1pScpUGyPrnnbDKV7veXtUZMwuL+RFe4bprgpMmWX00eQXR1skLOkjNde6A0Ti58B4i4SGitdwPjcOMjMkD51BynRlIOUNYhgCO66n21saAooooCiiksVJlRj4D48qDUics7ncA6X/Hhb30r2p8vcKaYQWX16/d8AKWvQK9s3jXnaHxPvpO9e1Blmr2JMzqvtPqH/ADasad8LTRn8TYepf+b1Q+ooooCiiig0/S/jq4HBzYlhfs17o8XYhEB8izLfyvXPIiWUtNiHaaSQ52zN3SW1PdG48jpyFhXQPTfgS47BTYdiRmW6kbh0IddOeqjTzrmTFcOxWHOUFZEG1jy9u3q1oNtjuIC1hZVA5aAD7Kjc/GLHuC48TSc0ksnoi5tsOXI6X38/OmLYVxujD/CaCzeg2LEsWYplINt738/x5VJcZxEItV3wHpJBBEqFiCN+6fVy8gKWxnSqJ9FLN5BbfO1A841xRirtvYE/jyqHQYdpyZJXyRA2LkXufqov05D4cudhW0n4gzi2WynQi+pB3BbkPJf4hSDNqL6kCyi1lUeCrsB8TzPOgUlcMgjC9nhwbiMHvyEfSlb6TeWw5efvhyA2A2FYqOfOvHaqMJWpu1ZSNSYagXw8VzT9sNcEciLe+kcJTibGIguWFQW71F484nhcmGkJ/Mu0eh1EcgzjXlYs49gqYT9C8K7ByHDiZMQWDWJmhQRo58bAHTYlmJGtQ/qA4U0eDmxDi35TLdR+ogsD7WL+wCrSoI1/6FwdpAI2HaW2dwVCznEgIQe4O2dm08bbACvIeguDVYkyOyRZ8ivIzAdt2nabm5zdvJfXXu3vlW0mooGHBuEx4WJYos+RdBndnNgAoF2J0AAAHlT+iigKKKKArXcbktHbmxt9vztWxrTcXe8ir9UX9/8A4FAkNBbwozUmWrEyUC2asgabdpSqNQKNroNzoPWa3MSBQANgLD2VreHR5nvyUfE/8X99bWgKKKSxOIWNS7myjc0CtFQTjnWlhMPoFkkbyFgfb/xWk/pH4jiP/acMksdmdXt/FotBa1UV1vcFOGxAlVCYZ7kEA2WT6Skja+48dfCt/wDkvSPFek8OFU+LLmHtTMffSkXVRPNrjeJTyeUYyezMSb+6s5Y3Dro6vLyur9FISwqjMSChIvYggm+5F/lzrWofzlyTe+jed/lV8YrqLw7S5kxMqREC6ZVZ78z2m1j4FTz1rZp1KcNCZT25b+0Mve9wXL8KtVCTqcWVzEfpR/aufp/j31j2RO7fCrbx3Uet/wAzjGUeEkQc/wASsvyrUYnqYxq+hPh39ZkQ/wDa1cp5j34ZfRz5j5V8IR4n4fdSckVvv++p6Op/iP1sN/Nf/wCuttgepac/psXGviI42f4sV+VMeOJXW+0yx7ek+iq8xrBlO5IHrP3aVfvDOqDAR2MnazH9Z8g9yBdPWTUu4Z0dwuH/AEGHijPiqLm9rWuffXW5fP7I3tzNgeiGMxH6KCZh49kwX+NiF+Nb/B9TvEX1ZVj8nlQf9geujqKVP5OPGPGKjML1GTH9JiI19XaP/sqQcI6k8NGQ0szSEa2VAgP8Rc+4irTopRzctq/kEcLhljRUQWVQAo8AKWooquYooooCiiigKKKKAqN4iTNK7edh7P8AwK3+JlyozeAJqITS2BJvb1GgdO9ImYeI99MWlXNrYWHMjnXhxK+I+P3UD0YkX3+BpxHiR51pRihy5nXQ7ffTmPHICLhz5WAB8ibnSgmXD4sqC+57x9v/ABYeynNa3hHGFnFrZXG6k39oPMVr+mfEMRCkRwyl2aSzohjErRhGZhD2gKM4sGsRqqtbXUBIqSxOHWRSri6nceo3+yofwfpysgAVTIEw0c8sjMkJPaRyOMkbGx1ise9ZS43FzTJus8dh2y4YtZ5kZe0At2GG/KiQSmoMebcDUcwb0E1wnCYIjeOGNT4hFB99r09qGnp6oxPYmBsnd/OBwT38K2KHctf0Y2G+9qSwXT1phhezwhLYkt2YMqjRYFnBJK+DMpvsym2YEGgm9FFFAUUUUBRWDyAbkD1m1NZeL4dfSniX1yIPmaBnx7GzwNHKkZlgFxOiC8oBsVkjH08tiCg1INxcixd8K4vDiVzwSLIuxynVTzDLureRANNJelmBX0sZhh++j++o1xvi3B5mMgxkEWJA7s8MgWUEai5X9It/otcHwoJ9RUJ4F1jYNsPGcRioUmtaQXIBZSVLAcla2YDwYU//AKQeG/3yL3n7qBLpx0u//HPhi4HYys4kOVmdRHGZLqFOt7W10F7nQGl//VSQ9gmIdGlxAzxiAFl7Msihr3OYXkXUciTayk1rOJ9IuD4l4pJcVGzRZjH+cdQM4KNdQQGupI1B0JppgJuBRCER4mIdhfsr4qU5Ve2ZNX70ZKg5DdfKg2GP6dqY1fDxsxE8UUiuuUr2mIbDsts2kgZGNjyA8QaeQdO8G5jAZ++QD3CMhac4ZQ/1byqy6X2vtrWqwOI4W0TJNjMLI8kwxEjRyCAGZcuV1USEqRkQ+kdQTzp3h8Hwi8RSTDXitltiBrlkMq5xn/OESMXBa/eJO5oFl6wMIQ5XtTkkjjYCM5s05ZYu7vqyMLbg7gV5J0xDYrDQRI1pJOzmzoyGNjhjiVXU+mFy3FtM29xascD0S4YB+aAsWje4xMjXaBmeIk9ob5Wdj7a2z9HMM04xOQ9rnEmYSSAZ1Tsw2QNlLZO7e2o0oNxRRRQFFFFAUUUUEf6YYhkWIqSO8b2NuW3z91RTiGIVE7RyxHiAWOvyqW9MuGtPAOzNpEbOngSARY+RBIqGcKxayKQRobqyndW2ZT4UGpl6UQg2CyH2KP8AVTSTpaPow+9/sy/bTXjHRp4pTZx2Z1QkgG3hqdSPxvTReGKPSkHx+xbUDw9K5DeyRj2Mf9VKR8dlb6dj4BF+25prHgIhzJ9S3+ZFPUVALWa37QHwsfnUG24ZxhkcZ2I17r81Pn+r8qsLBYmLFKEnjR2GoDKrA6ektxva9VScUlh3QdPEn5EU94Px/IwV9E+iw3Q/avyqi2X4TAzBjDEWCGMExqSIyLFAbaIR9HakG6O4QixwuHtqbdjHa5UKdMvNQB6gBSfB+LCSyuRn5Hkw8RW3oNenAsMHDjDwh1tZhEgYZVyrY2uLLoPAaV7DwXDoUKYeFTGWZMsaDIz+mVsO6TzI3p/RQFJzzKilnIVVBLEmwAGpJPIUpVHddXTIySHBRMRFGR27DZpDqqE/VHPxPqoNn0n64NZEwKEqoIE7LpmOikKdk8zqfDnVdcS6U4yZgZZ5m7typZ0U3ub5EZRaxGum21R4akdy9tD3yA2txoLZbafCvEjItdTb6RV9SCLWG9h7OdVaOGlvlzAPlN7t3s37V9xptWC5BplXQ321PkbfR9VJoxJUekde41kA5+ncX/4rxidCQCLE+R0G3j9mlEZiVWJtbe+lxYa6C/LUa67V72sd+9cDNrY/Q8BcelvqfLSmKzAHRQPaftNBdTqVF/C7e/fyqB40iWFic2ua40tpltz8b38q8VgdiKaXW+w9eZvdvXqyKLEKL/tHwotHJceIrztB4j8fKmzMtzp/mNYkr4b/AKx0oUdZh4igSDxGo94psHUXsP8AMdfVWN18P81Cj3CiIk53yA8wgfUHTS4+dO1xnZn83PLlsdRmjIa3d0z7Xtz9labu+H+asktZvvoiSQdMMXGDkxeIBCi15nIzfS0JOm9SLh/W1joCfzyYhA1gsqgMVsdcyhSDy1B9VVrp+G+FeXH4NFp1b0G6c4ficZMfcmUfnImOo81P018x7QKlNckdDuKvhsTFLEbMp94tsfI7V1nh5Q6Kw2YBh6iL0QpRRRQeML1BulXBeyc4iMb/AKVR9IDZ7fWHxGnhU6pLEQh1INBXUkC4mIxudd0bex5EeO/tBqCYzDPG7I9wy/HzHlU74lgjhZco0jY3jP1W3KermPaPCkeM8PGKjzqLSp8edvuoINGTbnS6KfCtnDwSdteyYeuy/O2lPYujUx3yL62+4GgjSXGlvxelClSqLoofpSD2Lf5mnKdF4ubOfcPspQ0PAOPdkQkhPZ8jzjPl4r5VanBOMB7I5GYjusNmHLXxqIJ0dw4/q7+tmP22p/DAqAKgCgbAaW56VROqKbcOmLxqx3I19ht9lOag1HS3jAweDnxHONCVHi57qD+IiuVZiWN2ILEksSASS2pN/Xer869JyOHqvJ50B9Qu3zAqpoOiM5cZghS+pvfTwta9/hVWEdKta5Fydbi5uTzJ1vWObYX/AAPV7KnDdGGA2rScT4YFurMFJ2v+NKUW0ThWQnMCdAAdNb725iwO3lSMt7HQbHX1/ge6nz4VkJuAwtdSNdPBT93hTbEgWIC6kA2uDoTaxtsd9PXzqEmZBsNvx/4rIXuNrkaae/1b0GIgju25chr5ey9eGA6rl7x1HqvRXltNxoda9sb8tfYK9Edz6O2+29YmI2PdN76bbUR5y9VFjflrXuQXHdNrai43/GtY5dD3Te+h8vC1B4SfLSixudta8A8tPx50BdNue9AC+/Lb8e6sl5+o15lHgfKso1125GgTCm40GugHwrHLv869IGmnr/4rzTw9X451FPOGvZwdtQfjXWnRSXPgsM3/APFPgoH2VyNhTrXVfV1Pn4dhj4KR/C7D7KuySklFFFEFFFFBq+PcLWeNlYb+8HkQeRBqE8OmMMpjl9ICx/WHJwPDx8Dfyqyq0fH+jkWJHeGo2I0YHxBGoNAxRFOoPuNZdgPOo9N0IxSn81jplHIMEk+LKSffXi9E+Jf3/wB8Ef3UG9kQDamxLeA3+H37Vr06GY9vT4i/+GKMfZTqLq6Dfp8XipfLtSg9y2oDGcTgh/SSongCRc+obn2VhhMU05Xso3CE6yOpXTxVDZm9tq33CuhuEw+scKBvrEZm/iOtbxMOo2FBlDGFUKNgLCs6KKCGdbfB2xPDZRGLvERKoG5yekB55S3urQdG8SmIgilWxDKL+TAWYe/51aVQzFdBuyleXAyCHtDmkgdc0LNzKgENEx8RceVUNTAPCtPxLookzl1kZCdSMsbrcDLmsykg2AGhA02rdTYPHqNMJE58VxIy/wCZAa0WL6GcWxxyzzQ4WH6kZaRiP1rZb/xW8qCCce6ORQscmMg0AGWRiXGmuqKw1NzsLXplHwuFlX/92ISXubZxY+AYrr67VavD+pjBoPzks0h9aIPcFJ+NPX6ouHnbth+8H2rQVA3ApSUZcTDJkN1vkOpBGu196wn4bie07QxwtZCgCggasGvZTv51Z+K6lsOf0eIlX9pUb5Ba1c/UvMP0eMU+tGX5MaCuY45I2kLYcHOQdGItZbWFxr40hMxP9Qw9oqfy9UnEV9GeI/vHH+imc3VbxX6yN6pvvAoIDKD/AGbD3UgQfqH4VPH6r+K/2YP72P7WpP8Aou4p/Y//ACxf76CBiMgej4+HMmseyOXL9unr+FWAnVPxM7xoPXKn2E06j6m8ed2gH7xvsSoK2ePXlvejLrVrQdSWJPp4iFfVnb7BWwh6jvr4seyE/bJQUt2PK+g/HjR2Z1N9Tvvr69davH+g+L+9t/KH++vf6D4v70/8pf8AdQtR0UdiK6U6npS3DUv9F2HyPzY1ocN1I4cMC+JlYcwFRb+03+VWVwrh0eGiSGJcsaCyjfzJJ3JJJJPnQO6KKKAooooCiiig8r2iigK8Fe0UBRRRQFFFFAUUUUBRRRQFFFFAUUUUBRRRQFFFFAUUUUBRRRQFFFFAUUUUBRRRQ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268760"/>
            <a:ext cx="7304688" cy="5267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6268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2480" y="260648"/>
            <a:ext cx="9410700" cy="4381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>
                <a:solidFill>
                  <a:srgbClr val="002060"/>
                </a:solidFill>
              </a:rPr>
              <a:t>(2)	CENTRAL PROCESSING UNIT (CPU)</a:t>
            </a:r>
            <a:br>
              <a:rPr lang="en-US" sz="4000" dirty="0">
                <a:solidFill>
                  <a:srgbClr val="002060"/>
                </a:solidFill>
              </a:rPr>
            </a:b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906000" cy="5184576"/>
          </a:xfrm>
        </p:spPr>
        <p:txBody>
          <a:bodyPr>
            <a:normAutofit/>
          </a:bodyPr>
          <a:lstStyle/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/>
              <a:t>	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otherwise known as the heart of the computer. Where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	all manipulations are done,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	 main operation is being carried out. 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buFontTx/>
              <a:buChar char="-"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stand between the input and output devices.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buFontTx/>
              <a:buChar char="-"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receives incoming data and instructions, 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works upon the data and sends to destination unit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buFontTx/>
              <a:buChar char="-"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t consists of the arithmetic and logic unit, the control unit 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memory unit.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3200" dirty="0"/>
              <a:t>It performs most of the calculations within the computer</a:t>
            </a:r>
          </a:p>
          <a:p>
            <a:pPr algn="just"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217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2480" y="260648"/>
            <a:ext cx="9410700" cy="43815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000" b="1" dirty="0">
                <a:solidFill>
                  <a:srgbClr val="002060"/>
                </a:solidFill>
              </a:rPr>
              <a:t>CPU (CONTD)</a:t>
            </a:r>
            <a:br>
              <a:rPr lang="en-US" sz="4000" dirty="0">
                <a:solidFill>
                  <a:srgbClr val="002060"/>
                </a:solidFill>
              </a:rPr>
            </a:b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2" y="1124744"/>
            <a:ext cx="9906000" cy="5472608"/>
          </a:xfrm>
        </p:spPr>
        <p:txBody>
          <a:bodyPr>
            <a:normAutofit fontScale="25000" lnSpcReduction="20000"/>
          </a:bodyPr>
          <a:lstStyle/>
          <a:p>
            <a:pPr marL="457200" indent="-457200" algn="just">
              <a:buClr>
                <a:schemeClr val="accent3"/>
              </a:buClr>
              <a:buFontTx/>
              <a:buChar char="-"/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the smooth running of your operating system 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as well as your application programs, such as word processors, 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spreadsheets and databases. </a:t>
            </a:r>
          </a:p>
          <a:p>
            <a:pPr algn="just">
              <a:buClr>
                <a:schemeClr val="accent3"/>
              </a:buClr>
              <a:defRPr/>
            </a:pPr>
            <a:endParaRPr lang="en-GB" sz="1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3"/>
              </a:buClr>
              <a:buFontTx/>
              <a:buChar char="-"/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amount of memory associated with the CPU is used to 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perform these operations.</a:t>
            </a:r>
          </a:p>
          <a:p>
            <a:pPr algn="just">
              <a:buClr>
                <a:schemeClr val="accent3"/>
              </a:buClr>
              <a:defRPr/>
            </a:pPr>
            <a:endParaRPr lang="en-GB" sz="1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3"/>
              </a:buClr>
              <a:buFontTx/>
              <a:buChar char="-"/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accesses and uses the main memory (RAM - Random 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Access Memory)  within your computer.</a:t>
            </a:r>
          </a:p>
          <a:p>
            <a:pPr algn="just">
              <a:buClr>
                <a:schemeClr val="accent3"/>
              </a:buClr>
              <a:defRPr/>
            </a:pPr>
            <a:endParaRPr lang="en-GB" sz="1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/>
              <a:t>-  </a:t>
            </a: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single most important item within your computer that </a:t>
            </a: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governs the overall speed of your computer</a:t>
            </a:r>
            <a:r>
              <a:rPr lang="en-GB" sz="11100" dirty="0"/>
              <a:t>. </a:t>
            </a:r>
          </a:p>
          <a:p>
            <a:pPr algn="just">
              <a:buClr>
                <a:schemeClr val="accent3"/>
              </a:buClr>
              <a:defRPr/>
            </a:pPr>
            <a:endParaRPr lang="en-GB" sz="11100" dirty="0"/>
          </a:p>
          <a:p>
            <a:pPr marL="457200" indent="-457200" algn="just">
              <a:buClr>
                <a:schemeClr val="accent3"/>
              </a:buClr>
              <a:buFontTx/>
              <a:buChar char="-"/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CPU's speed is measured in MHz, the higher </a:t>
            </a:r>
            <a:r>
              <a:rPr lang="en-GB" sz="1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theMHz</a:t>
            </a:r>
            <a:endParaRPr lang="en-GB" sz="1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3"/>
              </a:buClr>
              <a:defRPr/>
            </a:pPr>
            <a:r>
              <a:rPr lang="en-GB" sz="1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rating of your CPU the faster your computer will run</a:t>
            </a:r>
          </a:p>
          <a:p>
            <a:pPr marL="457200" indent="-457200" algn="just">
              <a:buClr>
                <a:schemeClr val="accent3"/>
              </a:buClr>
              <a:buFontTx/>
              <a:buChar char="-"/>
              <a:defRPr/>
            </a:pPr>
            <a:endParaRPr lang="en-GB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3"/>
              </a:buClr>
              <a:defRPr/>
            </a:pPr>
            <a:endParaRPr lang="en-GB" sz="2800" dirty="0"/>
          </a:p>
          <a:p>
            <a:pPr algn="just">
              <a:buClr>
                <a:schemeClr val="accent3"/>
              </a:buClr>
              <a:defRPr/>
            </a:pPr>
            <a:endParaRPr lang="en-GB" sz="2800" dirty="0"/>
          </a:p>
          <a:p>
            <a:pPr algn="just">
              <a:buClr>
                <a:schemeClr val="accent3"/>
              </a:buClr>
              <a:defRPr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4320" indent="-274320" algn="just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244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052736"/>
          </a:xfrm>
        </p:spPr>
        <p:txBody>
          <a:bodyPr>
            <a:normAutofit/>
          </a:bodyPr>
          <a:lstStyle/>
          <a:p>
            <a:br>
              <a:rPr lang="en-GB" b="1" dirty="0"/>
            </a:br>
            <a:r>
              <a:rPr lang="en-GB" b="1" dirty="0"/>
              <a:t>The System (Mother) Board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9906000" cy="56612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contained within  the System unit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vital computer part are plugged directly to the system board.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items such as the hard disk are attached to the system board, </a:t>
            </a: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either directly or via cables. </a:t>
            </a:r>
          </a:p>
          <a:p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boards are getting smaller and smaller as the</a:t>
            </a: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become more integrated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192600" y="581760"/>
            <a:ext cx="8996040" cy="6276600"/>
          </a:xfrm>
          <a:prstGeom prst="rect">
            <a:avLst/>
          </a:prstGeom>
        </p:spPr>
        <p:txBody>
          <a:bodyPr lIns="82080" tIns="41040" rIns="82080" bIns="41040"/>
          <a:lstStyle/>
          <a:p>
            <a:endParaRPr dirty="0"/>
          </a:p>
          <a:p>
            <a:endParaRPr dirty="0"/>
          </a:p>
          <a:p>
            <a:r>
              <a:rPr lang="en-GB" b="1" dirty="0"/>
              <a:t>INTRODUCTION TO COMPUTER</a:t>
            </a:r>
          </a:p>
          <a:p>
            <a:endParaRPr lang="en-GB" b="1" dirty="0"/>
          </a:p>
          <a:p>
            <a:r>
              <a:rPr lang="en-GB" b="1" dirty="0"/>
              <a:t>WHAT IS COMPUTER?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A Computer is a device or set of devices that work under the control of a stored program, automatically accepts and processes data to provide information.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A computer accepts and then processes input data according to the instructions it is given. The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elements of any sort of processing are INPUT, PROCESSING, STORAGE, and OUTPUT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200000"/>
              </a:lnSpc>
              <a:buSzPct val="45000"/>
            </a:pPr>
            <a:endParaRPr lang="en-US" sz="3200" dirty="0"/>
          </a:p>
          <a:p>
            <a:pPr lvl="1" algn="just">
              <a:lnSpc>
                <a:spcPct val="200000"/>
              </a:lnSpc>
              <a:buSzPct val="45000"/>
            </a:pPr>
            <a:r>
              <a:rPr lang="en-GB" sz="3200" dirty="0">
                <a:solidFill>
                  <a:srgbClr val="000000"/>
                </a:solidFill>
                <a:latin typeface="Constantia"/>
                <a:ea typeface="Times New Roman"/>
              </a:rPr>
              <a:t>			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2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B14141-4191-4141-A181-B1A1D191C1E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5</a:t>
            </a:fld>
            <a:endParaRPr/>
          </a:p>
        </p:txBody>
      </p:sp>
      <p:sp>
        <p:nvSpPr>
          <p:cNvPr id="23" name="CustomShape 3"/>
          <p:cNvSpPr/>
          <p:nvPr/>
        </p:nvSpPr>
        <p:spPr>
          <a:xfrm>
            <a:off x="560512" y="0"/>
            <a:ext cx="9250208" cy="895680"/>
          </a:xfrm>
          <a:prstGeom prst="rect">
            <a:avLst/>
          </a:prstGeom>
        </p:spPr>
        <p:txBody>
          <a:bodyPr lIns="0" tIns="41040" rIns="0" bIns="0" anchor="b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Definition</a:t>
            </a:r>
          </a:p>
          <a:p>
            <a:endParaRPr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3861000"/>
            <a:ext cx="4086225" cy="24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1026" name="Picture 2" descr="https://upload.wikimedia.org/wikipedia/commons/thumb/9/9d/Acer_E360_Socket_939_motherboard_by_Foxconn.svg/2000px-Acer_E360_Socket_939_motherboard_by_Foxcon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32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7030A0"/>
                </a:solidFill>
              </a:rPr>
              <a:t> 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chemeClr val="tx1"/>
                </a:solidFill>
              </a:rPr>
              <a:t>MAIN MEMORY</a:t>
            </a:r>
            <a:br>
              <a:rPr lang="en-US" sz="4800" b="1" dirty="0">
                <a:solidFill>
                  <a:schemeClr val="tx1"/>
                </a:solidFill>
              </a:rPr>
            </a:b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128464" y="1268760"/>
            <a:ext cx="9906000" cy="4896544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memory is also called Internal storage or primary storage/memory.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Internal memory of a computer is an integral element of the 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processing unit and may be  referred to as the computer’s working memory.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is used for storing software in the form of  operating system, application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programs and utility routines, etc.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storage has to be complimented by external storage, that is, 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storage external to the processor, which is referred to as 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“BANKING STORAGE”. </a:t>
            </a:r>
          </a:p>
          <a:p>
            <a:pPr algn="just" eaLnBrk="1" hangingPunct="1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used for mass storage whereas  storage is used for immediate</a:t>
            </a:r>
          </a:p>
          <a:p>
            <a:pPr algn="just" eaLnBrk="1" hangingPunct="1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requirements.</a:t>
            </a:r>
          </a:p>
          <a:p>
            <a:pPr algn="just" eaLnBrk="1" hangingPunct="1"/>
            <a:endParaRPr lang="en-US" dirty="0"/>
          </a:p>
          <a:p>
            <a:pPr algn="just" eaLnBrk="1" hangingPunct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AA9C-7A55-496A-8D4A-D9AA7AA3B299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05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192600" y="581760"/>
            <a:ext cx="8996040" cy="6276600"/>
          </a:xfrm>
          <a:prstGeom prst="rect">
            <a:avLst/>
          </a:prstGeom>
        </p:spPr>
        <p:txBody>
          <a:bodyPr lIns="82080" tIns="41040" rIns="82080" bIns="41040"/>
          <a:lstStyle/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2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B14141-4191-4141-A181-B1A1D191C1E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6</a:t>
            </a:fld>
            <a:endParaRPr/>
          </a:p>
        </p:txBody>
      </p:sp>
      <p:sp>
        <p:nvSpPr>
          <p:cNvPr id="23" name="CustomShape 3"/>
          <p:cNvSpPr/>
          <p:nvPr/>
        </p:nvSpPr>
        <p:spPr>
          <a:xfrm>
            <a:off x="560512" y="0"/>
            <a:ext cx="9250208" cy="895680"/>
          </a:xfrm>
          <a:prstGeom prst="rect">
            <a:avLst/>
          </a:prstGeom>
        </p:spPr>
        <p:txBody>
          <a:bodyPr lIns="0" tIns="41040" rIns="0" bIns="0" anchor="b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192600" y="1268760"/>
            <a:ext cx="93689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utilizing computer technology to complete a task.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may involve hardware and/or software, but must involve some form of a computer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 Individuals use some form of computing everyday e.g.  sending e-mail, telemedicine, business transaction and many more. </a:t>
            </a:r>
          </a:p>
          <a:p>
            <a:pPr algn="just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9463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192600" y="581760"/>
            <a:ext cx="8996040" cy="6276600"/>
          </a:xfrm>
          <a:prstGeom prst="rect">
            <a:avLst/>
          </a:prstGeom>
        </p:spPr>
        <p:txBody>
          <a:bodyPr lIns="82080" tIns="41040" rIns="82080" bIns="41040"/>
          <a:lstStyle/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2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B14141-4191-4141-A181-B1A1D191C1E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7</a:t>
            </a:fld>
            <a:endParaRPr/>
          </a:p>
        </p:txBody>
      </p:sp>
      <p:sp>
        <p:nvSpPr>
          <p:cNvPr id="23" name="CustomShape 3"/>
          <p:cNvSpPr/>
          <p:nvPr/>
        </p:nvSpPr>
        <p:spPr>
          <a:xfrm>
            <a:off x="560512" y="0"/>
            <a:ext cx="9250208" cy="895680"/>
          </a:xfrm>
          <a:prstGeom prst="rect">
            <a:avLst/>
          </a:prstGeom>
        </p:spPr>
        <p:txBody>
          <a:bodyPr lIns="0" tIns="41040" rIns="0" bIns="0" anchor="b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192600" y="1268760"/>
            <a:ext cx="9368912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includes: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designing, developing and building hardware and software systems;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 mathematical sequence of steps known as an algorithm;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processing, structuring, and managing various kinds of information;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performing scientific research on and with computers; making computer systems behave intelligently and many more.</a:t>
            </a:r>
          </a:p>
          <a:p>
            <a:pPr algn="just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960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192600" y="581760"/>
            <a:ext cx="8996040" cy="6276600"/>
          </a:xfrm>
          <a:prstGeom prst="rect">
            <a:avLst/>
          </a:prstGeom>
        </p:spPr>
        <p:txBody>
          <a:bodyPr lIns="82080" tIns="41040" rIns="82080" bIns="41040"/>
          <a:lstStyle/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22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B14141-4191-4141-A181-B1A1D191C1E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8</a:t>
            </a:fld>
            <a:endParaRPr/>
          </a:p>
        </p:txBody>
      </p:sp>
      <p:sp>
        <p:nvSpPr>
          <p:cNvPr id="23" name="CustomShape 3"/>
          <p:cNvSpPr/>
          <p:nvPr/>
        </p:nvSpPr>
        <p:spPr>
          <a:xfrm>
            <a:off x="560512" y="0"/>
            <a:ext cx="9250208" cy="895680"/>
          </a:xfrm>
          <a:prstGeom prst="rect">
            <a:avLst/>
          </a:prstGeom>
        </p:spPr>
        <p:txBody>
          <a:bodyPr lIns="0" tIns="41040" rIns="0" bIns="0" anchor="b"/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b="1" dirty="0"/>
          </a:p>
        </p:txBody>
      </p:sp>
      <p:sp>
        <p:nvSpPr>
          <p:cNvPr id="2" name="Rectangle 1"/>
          <p:cNvSpPr/>
          <p:nvPr/>
        </p:nvSpPr>
        <p:spPr>
          <a:xfrm>
            <a:off x="192600" y="1268760"/>
            <a:ext cx="936891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computing includes 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engineering,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engineering,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systems,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technology and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science,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the study of the theory, experimentation, and engineering that form the basis for the design and use of computers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93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stomShape 1"/>
          <p:cNvSpPr/>
          <p:nvPr/>
        </p:nvSpPr>
        <p:spPr>
          <a:xfrm>
            <a:off x="446400" y="407880"/>
            <a:ext cx="8910720" cy="631800"/>
          </a:xfrm>
          <a:prstGeom prst="rect">
            <a:avLst/>
          </a:prstGeom>
        </p:spPr>
      </p:sp>
      <p:sp>
        <p:nvSpPr>
          <p:cNvPr id="25" name="CustomShape 2"/>
          <p:cNvSpPr/>
          <p:nvPr/>
        </p:nvSpPr>
        <p:spPr>
          <a:xfrm>
            <a:off x="8585280" y="6356520"/>
            <a:ext cx="820800" cy="360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171E111-C1A1-4121-A191-E1F121C191F1}" type="slidenum">
              <a:rPr lang="en-GB" sz="1100">
                <a:solidFill>
                  <a:srgbClr val="035C75"/>
                </a:solidFill>
                <a:latin typeface="Constantia"/>
                <a:ea typeface="DejaVu Sans"/>
              </a:rPr>
              <a:t>9</a:t>
            </a:fld>
            <a:endParaRPr/>
          </a:p>
        </p:txBody>
      </p:sp>
      <p:sp>
        <p:nvSpPr>
          <p:cNvPr id="26" name="CustomShape 3"/>
          <p:cNvSpPr/>
          <p:nvPr/>
        </p:nvSpPr>
        <p:spPr>
          <a:xfrm>
            <a:off x="75600" y="89280"/>
            <a:ext cx="9826920" cy="5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496616" y="354448"/>
            <a:ext cx="8587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History of Computer Science and their generations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496" y="1282312"/>
            <a:ext cx="925912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dirty="0"/>
              <a:t>History of computer development is often mentioned in reference to different generations of computing devices. </a:t>
            </a:r>
          </a:p>
          <a:p>
            <a:pPr algn="just"/>
            <a:endParaRPr lang="en-GB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dirty="0"/>
              <a:t>Each generation of computer is characterized by a major technological development that fundamentally changed the way computers operate,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dirty="0"/>
              <a:t>resulting in increasingly smaller, cheaper, more powerful, more efficient and reliable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/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1596</Words>
  <Application>Microsoft Macintosh PowerPoint</Application>
  <PresentationFormat>A4 Paper (210x297 mm)</PresentationFormat>
  <Paragraphs>437</Paragraphs>
  <Slides>51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Constantia</vt:lpstr>
      <vt:lpstr>DejaVu Sans</vt:lpstr>
      <vt:lpstr>StarSymbol</vt:lpstr>
      <vt:lpstr>Times New Roman</vt:lpstr>
      <vt:lpstr>Wingdings</vt:lpstr>
      <vt:lpstr>Wingdings 2</vt:lpstr>
      <vt:lpstr>Office Theme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SYSTEMS</vt:lpstr>
      <vt:lpstr>Hardware </vt:lpstr>
      <vt:lpstr>(1) INPUT UNIT </vt:lpstr>
      <vt:lpstr>(1) INPUT UNIT </vt:lpstr>
      <vt:lpstr>A KEYBOARD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(2) CENTRAL PROCESSING UNIT (CPU) </vt:lpstr>
      <vt:lpstr>CPU (CONTD) </vt:lpstr>
      <vt:lpstr> The System (Mother) Board </vt:lpstr>
      <vt:lpstr>PowerPoint Presentation</vt:lpstr>
      <vt:lpstr>   MAIN MEMORY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Olayiwola Folake</dc:creator>
  <cp:lastModifiedBy>Microsoft Office User</cp:lastModifiedBy>
  <cp:revision>90</cp:revision>
  <dcterms:modified xsi:type="dcterms:W3CDTF">2023-04-17T19:29:59Z</dcterms:modified>
</cp:coreProperties>
</file>